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1539b1e83cb4345" /><Relationship Type="http://schemas.openxmlformats.org/officeDocument/2006/relationships/extended-properties" Target="/docProps/app.xml" Id="R02dfc9c94928428d" /><Relationship Type="http://schemas.openxmlformats.org/officeDocument/2006/relationships/officeDocument" Target="/ppt/presentation.xml" Id="R003717ad8ef349f2" /></Relationships>
</file>

<file path=ppt/presentation.xml><?xml version="1.0" encoding="utf-8"?>
<p:presentation xmlns:p="http://schemas.openxmlformats.org/presentationml/2006/main">
  <p:sldMasterIdLst>
    <p:sldMasterId xmlns:r="http://schemas.openxmlformats.org/officeDocument/2006/relationships" id="2147483648" r:id="R845c6bb803934aeb"/>
  </p:sldMasterIdLst>
  <p:notesMasterIdLst>
    <p:notesMasterId xmlns:r="http://schemas.openxmlformats.org/officeDocument/2006/relationships" r:id="R18bff07f04c646e1"/>
  </p:notesMasterIdLst>
  <p:sldIdLst>
    <p:sldId xmlns:r="http://schemas.openxmlformats.org/officeDocument/2006/relationships" id="256" r:id="R157d0ada68c24a49"/>
  </p:sldIdLst>
  <p:sldSz cx="32918400" cy="21945600"/>
  <p:notesSz cx="6858000" cy="9144000"/>
  <p:defaultTextStyle>
    <a:def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defRPr>
    </a:defPPr>
    <a:lvl1pPr xmlns:a="http://schemas.openxmlformats.org/drawingml/2006/main" marL="0" marR="0" indent="0" algn="l" defTabSz="326532">
      <a:lnSpc>
        <a:spcPct val="100000"/>
      </a:lnSpc>
      <a:spcBef>
        <a:spcPts val="0"/>
      </a:spcBef>
      <a:spcAft>
        <a:spcPts val="0"/>
      </a:spcAft>
      <a:buClrTx/>
      <a:buSzTx/>
      <a:buFontTx/>
      <a:buNone/>
      <a:defRPr sz="1200" b="0" i="0" u="none" strike="noStrike" cap="none" spc="0" baseline="0">
        <a:ln>
          <a:noFill/>
        </a:ln>
        <a:solidFill>
          <a:srgbClr val="000000"/>
        </a:solidFill>
        <a:latin typeface="+mn-lt"/>
        <a:ea typeface="+mn-lt"/>
        <a:cs typeface="+mn-lt"/>
      </a:defRPr>
    </a:lvl1pPr>
    <a:lvl2pPr xmlns:a="http://schemas.openxmlformats.org/drawingml/2006/main" marL="0" marR="0" indent="326532" algn="l" defTabSz="326532">
      <a:lnSpc>
        <a:spcPct val="100000"/>
      </a:lnSpc>
      <a:spcBef>
        <a:spcPts val="0"/>
      </a:spcBef>
      <a:spcAft>
        <a:spcPts val="0"/>
      </a:spcAft>
      <a:buClrTx/>
      <a:buSzTx/>
      <a:buFontTx/>
      <a:buNone/>
      <a:defRPr sz="1200" b="0" i="0" u="none" strike="noStrike" cap="none" spc="0" baseline="0">
        <a:ln>
          <a:noFill/>
        </a:ln>
        <a:solidFill>
          <a:srgbClr val="000000"/>
        </a:solidFill>
        <a:latin typeface="+mn-lt"/>
        <a:ea typeface="+mn-lt"/>
        <a:cs typeface="+mn-lt"/>
      </a:defRPr>
    </a:lvl2pPr>
    <a:lvl3pPr xmlns:a="http://schemas.openxmlformats.org/drawingml/2006/main" marL="0" marR="0" indent="653064" algn="l" defTabSz="326532">
      <a:lnSpc>
        <a:spcPct val="100000"/>
      </a:lnSpc>
      <a:spcBef>
        <a:spcPts val="0"/>
      </a:spcBef>
      <a:spcAft>
        <a:spcPts val="0"/>
      </a:spcAft>
      <a:buClrTx/>
      <a:buSzTx/>
      <a:buFontTx/>
      <a:buNone/>
      <a:defRPr sz="1200" b="0" i="0" u="none" strike="noStrike" cap="none" spc="0" baseline="0">
        <a:ln>
          <a:noFill/>
        </a:ln>
        <a:solidFill>
          <a:srgbClr val="000000"/>
        </a:solidFill>
        <a:latin typeface="+mn-lt"/>
        <a:ea typeface="+mn-lt"/>
        <a:cs typeface="+mn-lt"/>
      </a:defRPr>
    </a:lvl3pPr>
    <a:lvl4pPr xmlns:a="http://schemas.openxmlformats.org/drawingml/2006/main" marL="0" marR="0" indent="979596" algn="l" defTabSz="326532">
      <a:lnSpc>
        <a:spcPct val="100000"/>
      </a:lnSpc>
      <a:spcBef>
        <a:spcPts val="0"/>
      </a:spcBef>
      <a:spcAft>
        <a:spcPts val="0"/>
      </a:spcAft>
      <a:buClrTx/>
      <a:buSzTx/>
      <a:buFontTx/>
      <a:buNone/>
      <a:defRPr sz="1200" b="0" i="0" u="none" strike="noStrike" cap="none" spc="0" baseline="0">
        <a:ln>
          <a:noFill/>
        </a:ln>
        <a:solidFill>
          <a:srgbClr val="000000"/>
        </a:solidFill>
        <a:latin typeface="+mn-lt"/>
        <a:ea typeface="+mn-lt"/>
        <a:cs typeface="+mn-lt"/>
      </a:defRPr>
    </a:lvl4pPr>
    <a:lvl5pPr xmlns:a="http://schemas.openxmlformats.org/drawingml/2006/main" marL="0" marR="0" indent="1306128" algn="l" defTabSz="326532">
      <a:lnSpc>
        <a:spcPct val="100000"/>
      </a:lnSpc>
      <a:spcBef>
        <a:spcPts val="0"/>
      </a:spcBef>
      <a:spcAft>
        <a:spcPts val="0"/>
      </a:spcAft>
      <a:buClrTx/>
      <a:buSzTx/>
      <a:buFontTx/>
      <a:buNone/>
      <a:defRPr sz="1200" b="0" i="0" u="none" strike="noStrike" cap="none" spc="0" baseline="0">
        <a:ln>
          <a:noFill/>
        </a:ln>
        <a:solidFill>
          <a:srgbClr val="000000"/>
        </a:solidFill>
        <a:latin typeface="+mn-lt"/>
        <a:ea typeface="+mn-lt"/>
        <a:cs typeface="+mn-lt"/>
      </a:defRPr>
    </a:lvl5pPr>
    <a:lvl6pPr xmlns:a="http://schemas.openxmlformats.org/drawingml/2006/main" marL="0" marR="0" indent="1632661" algn="l" defTabSz="326532">
      <a:lnSpc>
        <a:spcPct val="100000"/>
      </a:lnSpc>
      <a:spcBef>
        <a:spcPts val="0"/>
      </a:spcBef>
      <a:spcAft>
        <a:spcPts val="0"/>
      </a:spcAft>
      <a:buClrTx/>
      <a:buSzTx/>
      <a:buFontTx/>
      <a:buNone/>
      <a:defRPr sz="1200" b="0" i="0" u="none" strike="noStrike" cap="none" spc="0" baseline="0">
        <a:ln>
          <a:noFill/>
        </a:ln>
        <a:solidFill>
          <a:srgbClr val="000000"/>
        </a:solidFill>
        <a:latin typeface="+mn-lt"/>
        <a:ea typeface="+mn-lt"/>
        <a:cs typeface="+mn-lt"/>
      </a:defRPr>
    </a:lvl6pPr>
    <a:lvl7pPr xmlns:a="http://schemas.openxmlformats.org/drawingml/2006/main" marL="0" marR="0" indent="1959193" algn="l" defTabSz="326532">
      <a:lnSpc>
        <a:spcPct val="100000"/>
      </a:lnSpc>
      <a:spcBef>
        <a:spcPts val="0"/>
      </a:spcBef>
      <a:spcAft>
        <a:spcPts val="0"/>
      </a:spcAft>
      <a:buClrTx/>
      <a:buSzTx/>
      <a:buFontTx/>
      <a:buNone/>
      <a:defRPr sz="1200" b="0" i="0" u="none" strike="noStrike" cap="none" spc="0" baseline="0">
        <a:ln>
          <a:noFill/>
        </a:ln>
        <a:solidFill>
          <a:srgbClr val="000000"/>
        </a:solidFill>
        <a:latin typeface="+mn-lt"/>
        <a:ea typeface="+mn-lt"/>
        <a:cs typeface="+mn-lt"/>
      </a:defRPr>
    </a:lvl7pPr>
    <a:lvl8pPr xmlns:a="http://schemas.openxmlformats.org/drawingml/2006/main" marL="0" marR="0" indent="2285725" algn="l" defTabSz="326532">
      <a:lnSpc>
        <a:spcPct val="100000"/>
      </a:lnSpc>
      <a:spcBef>
        <a:spcPts val="0"/>
      </a:spcBef>
      <a:spcAft>
        <a:spcPts val="0"/>
      </a:spcAft>
      <a:buClrTx/>
      <a:buSzTx/>
      <a:buFontTx/>
      <a:buNone/>
      <a:defRPr sz="1200" b="0" i="0" u="none" strike="noStrike" cap="none" spc="0" baseline="0">
        <a:ln>
          <a:noFill/>
        </a:ln>
        <a:solidFill>
          <a:srgbClr val="000000"/>
        </a:solidFill>
        <a:latin typeface="+mn-lt"/>
        <a:ea typeface="+mn-lt"/>
        <a:cs typeface="+mn-lt"/>
      </a:defRPr>
    </a:lvl8pPr>
    <a:lvl9pPr xmlns:a="http://schemas.openxmlformats.org/drawingml/2006/main" marL="0" marR="0" indent="2612257" algn="l" defTabSz="326532">
      <a:lnSpc>
        <a:spcPct val="100000"/>
      </a:lnSpc>
      <a:spcBef>
        <a:spcPts val="0"/>
      </a:spcBef>
      <a:spcAft>
        <a:spcPts val="0"/>
      </a:spcAft>
      <a:buClrTx/>
      <a:buSzTx/>
      <a:buFontTx/>
      <a:buNone/>
      <a:defRPr sz="1200" b="0" i="0" u="none" strike="noStrike" cap="none" spc="0" baseline="0">
        <a:ln>
          <a:noFill/>
        </a:ln>
        <a:solidFill>
          <a:srgbClr val="000000"/>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83b038d973d242cb" /><Relationship Type="http://schemas.openxmlformats.org/officeDocument/2006/relationships/slideMaster" Target="/ppt/slideMasters/slideMaster1.xml" Id="R845c6bb803934aeb" /><Relationship Type="http://schemas.openxmlformats.org/officeDocument/2006/relationships/notesMaster" Target="/ppt/notesMasters/notesMaster1.xml" Id="R18bff07f04c646e1" /><Relationship Type="http://schemas.openxmlformats.org/officeDocument/2006/relationships/presProps" Target="/ppt/presProps.xml" Id="Rf4009c77884c4f00" /><Relationship Type="http://schemas.openxmlformats.org/officeDocument/2006/relationships/viewProps" Target="/ppt/viewProps.xml" Id="R8f97dba47f0246be" /><Relationship Type="http://schemas.openxmlformats.org/officeDocument/2006/relationships/tableStyles" Target="/ppt/tableStyles.xml" Id="R502468dc38a4491f" /><Relationship Type="http://schemas.openxmlformats.org/officeDocument/2006/relationships/slide" Target="/ppt/slides/slide1.xml" Id="R157d0ada68c24a4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0edf04d3252486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a3186ca5cd476a" /><Relationship Type="http://schemas.openxmlformats.org/officeDocument/2006/relationships/notesMaster" Target="/ppt/notesMasters/notesMaster1.xml" Id="Rc9b8f266d6d94bb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Edited from author-selected BFT-NeurIPS2026-Plain-Language-Final-R2.pptx. All scientific visuals are unchanged-pixel crops from supplied camera-ready Figure1-5. Crop boxes and masks of letter-only margins are recorded in .build/poster-paper-figures/crop-manifest.json. Challenge uses Figure1b, motivation Figure1a, method Figure1c split into three original-pixel crops (token, sample, combination), see method-crop-manifest.json, biomedical results Figure2a/b; HealthBench retains complete original category labels, general retention original 70B MMLU and CMMLU panels from Figure3a. The original shared category-label strip is duplicated under MMLU so each panel has complete names. Original legend entries are rearranged in two rows without redrawing, gene representation Figure4b, single-cell response Figure5. No reconstructed chart, diagram, or evidence table. Native text explains token as word for a broad audience. Main paper Section3 and Results provide scientific claims. General ability is retained better than SFT, not without loss, and DFT forgets least. STEM extension is demonstrated specifically in medicine and biology, not tested across all STEM fields. Gene mean AUC 0.829 vs GenePT0.802, with Lys4 exception. Same text encoder but different profile source. Only profile generation is zero-shot on perturbation datasets. Source: https://arxiv.org/abs/2511.21075 and supplied neurips_2026_arxiv.tex. Logos and original master retained. No displayed equations added.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90a82ac6234c4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5aad5645a8b453a" /></Relationships>
</file>

<file path=ppt/slideLayouts/slideLayout1.xml><?xml version="1.0" encoding="utf-8"?>
<p:sldLayout xmlns:p="http://schemas.openxmlformats.org/presentationml/2006/main">
  <p:cSld name="FB AI">
    <p:spTree>
      <p:nvGrpSpPr>
        <p:cNvPr id="1" name=""/>
        <p:cNvGrpSpPr/>
        <p:nvPr/>
      </p:nvGrpSpPr>
      <p:grpSpPr>
        <a:xfrm xmlns:a="http://schemas.openxmlformats.org/drawingml/2006/main"/>
      </p:grpSpPr>
      <p:sp>
        <p:nvSpPr>
          <p:cNvPr id="11" name="Slide Number">
            <a:extLst xmlns:a="http://schemas.openxmlformats.org/drawingml/2006/main">
              <a:ext uri="{FF2B5EF4-FFF2-40B4-BE49-F238E27FC236}">
                <a16:creationId xmlns:a16="http://schemas.microsoft.com/office/drawing/2014/main" id="{6553D1BF-6ECB-4786-9F29-82CB1557EE7B}"/>
              </a:ext>
            </a:extLst>
          </p:cNvPr>
          <p:cNvSpPr>
            <a:spLocks xmlns:a="http://schemas.openxmlformats.org/drawingml/2006/main" noGrp="1"/>
          </p:cNvSpPr>
          <p:nvPr>
            <p:ph type="sldNum"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fld id="{86CB4B4D-7CA3-9044-876B-883B54F8677D}" type="slidenum">
              <a:t>‹#›</a:t>
            </a:fld>
            <a:endParaRPr/>
          </a:p>
        </p:txBody>
      </p:sp>
    </p:spTree>
  </p:cSld>
</p:sldLayout>
</file>

<file path=ppt/slideLayouts/slideLayout2.xml><?xml version="1.0" encoding="utf-8"?>
<p:sldLayout xmlns:p="http://schemas.openxmlformats.org/presentationml/2006/main">
  <p:cSld name="FB AI Research ">
    <p:spTree>
      <p:nvGrpSpPr>
        <p:cNvPr id="1" name=""/>
        <p:cNvGrpSpPr/>
        <p:nvPr/>
      </p:nvGrpSpPr>
      <p:grpSpPr>
        <a:xfrm xmlns:a="http://schemas.openxmlformats.org/drawingml/2006/main"/>
      </p:grpSpPr>
      <p:sp>
        <p:nvSpPr>
          <p:cNvPr id="18" name="Slide Number">
            <a:extLst xmlns:a="http://schemas.openxmlformats.org/drawingml/2006/main">
              <a:ext uri="{FF2B5EF4-FFF2-40B4-BE49-F238E27FC236}">
                <a16:creationId xmlns:a16="http://schemas.microsoft.com/office/drawing/2014/main" id="{F4C17D4A-30DD-4FA1-8A08-5BC412B97013}"/>
              </a:ext>
            </a:extLst>
          </p:cNvPr>
          <p:cNvSpPr>
            <a:spLocks xmlns:a="http://schemas.openxmlformats.org/drawingml/2006/main" noGrp="1"/>
          </p:cNvSpPr>
          <p:nvPr>
            <p:ph type="sldNum"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fld id="{86CB4B4D-7CA3-9044-876B-883B54F8677D}"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d38c04fcfc24b62" /><Relationship Type="http://schemas.openxmlformats.org/officeDocument/2006/relationships/slideLayout" Target="/ppt/slideLayouts/slideLayout1.xml" Id="R96e4a2b1d95448d5" /><Relationship Type="http://schemas.openxmlformats.org/officeDocument/2006/relationships/slideLayout" Target="/ppt/slideLayouts/slideLayout2.xml" Id="R1b7e4520cbba4bce" /></Relationships>
</file>

<file path=ppt/slideMasters/slideMaster1.xml><?xml version="1.0" encoding="utf-8"?>
<p:sldMaster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Text">
            <a:extLst xmlns:a="http://schemas.openxmlformats.org/drawingml/2006/main">
              <a:ext uri="{FF2B5EF4-FFF2-40B4-BE49-F238E27FC236}">
                <a16:creationId xmlns:a16="http://schemas.microsoft.com/office/drawing/2014/main" id="{6B271CEF-0FC9-4E22-8673-3CF275C92A8E}"/>
              </a:ext>
            </a:extLst>
          </p:cNvPr>
          <p:cNvSpPr>
            <a:spLocks xmlns:a="http://schemas.openxmlformats.org/drawingml/2006/main" noGrp="1"/>
          </p:cNvSpPr>
          <p:nvPr>
            <p:ph type="title" idx="0"/>
          </p:nvPr>
        </p:nvSpPr>
        <p:spPr>
          <a:xfrm xmlns:a="http://schemas.openxmlformats.org/drawingml/2006/main">
            <a:off x="1645920" y="294640"/>
            <a:ext cx="29626561" cy="4826001"/>
          </a:xfrm>
          <a:prstGeom xmlns:a="http://schemas.openxmlformats.org/drawingml/2006/main" prst="rect">
            <a:avLst/>
          </a:prstGeom>
          <a:ln xmlns:a="http://schemas.openxmlformats.org/drawingml/2006/main" w="12700">
            <a:miter/>
          </a:ln>
        </p:spPr>
        <p:txBody>
          <a:bodyPr xmlns:a="http://schemas.openxmlformats.org/drawingml/2006/main" lIns="45719" rIns="45719" anchor="ctr"/>
          <a:lstStyle xmlns:a="http://schemas.openxmlformats.org/drawingml/2006/main"/>
          <a:p xmlns:a="http://schemas.openxmlformats.org/drawingml/2006/main">
            <a:r>
              <a:t>Title Text</a:t>
            </a:r>
          </a:p>
        </p:txBody>
      </p:sp>
      <p:sp>
        <p:nvSpPr>
          <p:cNvPr id="3" name="Body Level One…">
            <a:extLst xmlns:a="http://schemas.openxmlformats.org/drawingml/2006/main">
              <a:ext uri="{FF2B5EF4-FFF2-40B4-BE49-F238E27FC236}">
                <a16:creationId xmlns:a16="http://schemas.microsoft.com/office/drawing/2014/main" id="{86C97CA7-450B-4834-A606-95E5E3DBB5F3}"/>
              </a:ext>
            </a:extLst>
          </p:cNvPr>
          <p:cNvSpPr>
            <a:spLocks xmlns:a="http://schemas.openxmlformats.org/drawingml/2006/main" noGrp="1"/>
          </p:cNvSpPr>
          <p:nvPr>
            <p:ph type="body" idx="1"/>
          </p:nvPr>
        </p:nvSpPr>
        <p:spPr>
          <a:xfrm xmlns:a="http://schemas.openxmlformats.org/drawingml/2006/main">
            <a:off x="1645920" y="5120640"/>
            <a:ext cx="29626561" cy="16824961"/>
          </a:xfrm>
          <a:prstGeom xmlns:a="http://schemas.openxmlformats.org/drawingml/2006/main" prst="rect">
            <a:avLst/>
          </a:prstGeom>
          <a:ln xmlns:a="http://schemas.openxmlformats.org/drawingml/2006/main" w="12700">
            <a:miter/>
          </a:ln>
        </p:spPr>
        <p:txBody>
          <a:bodyPr xmlns:a="http://schemas.openxmlformats.org/drawingml/2006/main" lIns="45719" rIns="45719"/>
          <a:lstStyle xmlns:a="http://schemas.openxmlformats.org/drawingml/2006/main"/>
          <a:p xmlns:a="http://schemas.openxmlformats.org/drawingml/2006/main">
            <a:r>
              <a:t>Body Level One</a:t>
            </a:r>
          </a:p>
          <a:p xmlns:a="http://schemas.openxmlformats.org/drawingml/2006/main">
            <a:pPr lvl="1">
              <a:buNone/>
            </a:pPr>
            <a:r>
              <a:t>Body Level Two</a:t>
            </a:r>
          </a:p>
          <a:p xmlns:a="http://schemas.openxmlformats.org/drawingml/2006/main">
            <a:pPr lvl="2">
              <a:buNone/>
            </a:pPr>
            <a:r>
              <a:t>Body Level Three</a:t>
            </a:r>
          </a:p>
          <a:p xmlns:a="http://schemas.openxmlformats.org/drawingml/2006/main">
            <a:pPr lvl="3">
              <a:buNone/>
            </a:pPr>
            <a:r>
              <a:t>Body Level Four</a:t>
            </a:r>
          </a:p>
          <a:p xmlns:a="http://schemas.openxmlformats.org/drawingml/2006/main">
            <a:pPr lvl="4">
              <a:buNone/>
            </a:pPr>
            <a:r>
              <a:t>Body Level Five</a:t>
            </a:r>
          </a:p>
        </p:txBody>
      </p:sp>
      <p:sp>
        <p:nvSpPr>
          <p:cNvPr id="4" name="Slide Number">
            <a:extLst xmlns:a="http://schemas.openxmlformats.org/drawingml/2006/main">
              <a:ext uri="{FF2B5EF4-FFF2-40B4-BE49-F238E27FC236}">
                <a16:creationId xmlns:a16="http://schemas.microsoft.com/office/drawing/2014/main" id="{2E05A349-BB27-427A-8070-B3E689D7D6F7}"/>
              </a:ext>
            </a:extLst>
          </p:cNvPr>
          <p:cNvSpPr>
            <a:spLocks xmlns:a="http://schemas.openxmlformats.org/drawingml/2006/main" noGrp="1"/>
          </p:cNvSpPr>
          <p:nvPr>
            <p:ph type="sldNum" idx="2"/>
          </p:nvPr>
        </p:nvSpPr>
        <p:spPr>
          <a:xfrm xmlns:a="http://schemas.openxmlformats.org/drawingml/2006/main">
            <a:off x="15910559" y="19756119"/>
            <a:ext cx="7680961" cy="1168401"/>
          </a:xfrm>
          <a:prstGeom xmlns:a="http://schemas.openxmlformats.org/drawingml/2006/main" prst="rect">
            <a:avLst/>
          </a:prstGeom>
          <a:ln xmlns:a="http://schemas.openxmlformats.org/drawingml/2006/main" w="12700">
            <a:miter/>
          </a:ln>
        </p:spPr>
        <p:txBody>
          <a:bodyPr xmlns:a="http://schemas.openxmlformats.org/drawingml/2006/main" wrap="none" lIns="45719" rIns="45719" anchor="ctr">
            <a:spAutoFit/>
          </a:bodyPr>
          <a:lstStyle xmlns:a="http://schemas.openxmlformats.org/drawingml/2006/main">
            <a:lvl1pPr algn="r">
              <a:buNone/>
              <a:defRPr/>
            </a:lvl1pPr>
          </a:lstStyle>
          <a:p xmlns:a="http://schemas.openxmlformats.org/drawingml/2006/main">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6e4a2b1d95448d5"/>
    <p:sldLayoutId xmlns:r="http://schemas.openxmlformats.org/officeDocument/2006/relationships" id="2147483650" r:id="R1b7e4520cbba4bce"/>
  </p:sldLayoutIdLst>
  <p:txStyles>
    <p:titleStyle>
      <a:lvl1pPr xmlns:a="http://schemas.openxmlformats.org/drawingml/2006/main" marL="0" marR="0" indent="0" algn="l" defTabSz="2926226">
        <a:lnSpc>
          <a:spcPct val="90000"/>
        </a:lnSpc>
        <a:spcBef>
          <a:spcPts val="0"/>
        </a:spcBef>
        <a:spcAft>
          <a:spcPts val="0"/>
        </a:spcAft>
        <a:buClrTx/>
        <a:buSzTx/>
        <a:buFontTx/>
        <a:buNone/>
        <a:defRPr sz="14000" b="0" i="0" u="none" strike="noStrike" cap="none" spc="0" baseline="0">
          <a:solidFill>
            <a:srgbClr val="000000"/>
          </a:solidFill>
          <a:latin typeface="Calibri Light"/>
          <a:ea typeface="Calibri Light"/>
          <a:cs typeface="Calibri Light"/>
        </a:defRPr>
      </a:lvl1pPr>
      <a:lvl2pPr xmlns:a="http://schemas.openxmlformats.org/drawingml/2006/main" marL="0" marR="0" indent="0" algn="l" defTabSz="2926226">
        <a:lnSpc>
          <a:spcPct val="90000"/>
        </a:lnSpc>
        <a:spcBef>
          <a:spcPts val="0"/>
        </a:spcBef>
        <a:spcAft>
          <a:spcPts val="0"/>
        </a:spcAft>
        <a:buClrTx/>
        <a:buSzTx/>
        <a:buFontTx/>
        <a:buNone/>
        <a:defRPr sz="14000" b="0" i="0" u="none" strike="noStrike" cap="none" spc="0" baseline="0">
          <a:solidFill>
            <a:srgbClr val="000000"/>
          </a:solidFill>
          <a:latin typeface="Calibri Light"/>
          <a:ea typeface="Calibri Light"/>
          <a:cs typeface="Calibri Light"/>
        </a:defRPr>
      </a:lvl2pPr>
      <a:lvl3pPr xmlns:a="http://schemas.openxmlformats.org/drawingml/2006/main" marL="0" marR="0" indent="0" algn="l" defTabSz="2926226">
        <a:lnSpc>
          <a:spcPct val="90000"/>
        </a:lnSpc>
        <a:spcBef>
          <a:spcPts val="0"/>
        </a:spcBef>
        <a:spcAft>
          <a:spcPts val="0"/>
        </a:spcAft>
        <a:buClrTx/>
        <a:buSzTx/>
        <a:buFontTx/>
        <a:buNone/>
        <a:defRPr sz="14000" b="0" i="0" u="none" strike="noStrike" cap="none" spc="0" baseline="0">
          <a:solidFill>
            <a:srgbClr val="000000"/>
          </a:solidFill>
          <a:latin typeface="Calibri Light"/>
          <a:ea typeface="Calibri Light"/>
          <a:cs typeface="Calibri Light"/>
        </a:defRPr>
      </a:lvl3pPr>
      <a:lvl4pPr xmlns:a="http://schemas.openxmlformats.org/drawingml/2006/main" marL="0" marR="0" indent="0" algn="l" defTabSz="2926226">
        <a:lnSpc>
          <a:spcPct val="90000"/>
        </a:lnSpc>
        <a:spcBef>
          <a:spcPts val="0"/>
        </a:spcBef>
        <a:spcAft>
          <a:spcPts val="0"/>
        </a:spcAft>
        <a:buClrTx/>
        <a:buSzTx/>
        <a:buFontTx/>
        <a:buNone/>
        <a:defRPr sz="14000" b="0" i="0" u="none" strike="noStrike" cap="none" spc="0" baseline="0">
          <a:solidFill>
            <a:srgbClr val="000000"/>
          </a:solidFill>
          <a:latin typeface="Calibri Light"/>
          <a:ea typeface="Calibri Light"/>
          <a:cs typeface="Calibri Light"/>
        </a:defRPr>
      </a:lvl4pPr>
      <a:lvl5pPr xmlns:a="http://schemas.openxmlformats.org/drawingml/2006/main" marL="0" marR="0" indent="0" algn="l" defTabSz="2926226">
        <a:lnSpc>
          <a:spcPct val="90000"/>
        </a:lnSpc>
        <a:spcBef>
          <a:spcPts val="0"/>
        </a:spcBef>
        <a:spcAft>
          <a:spcPts val="0"/>
        </a:spcAft>
        <a:buClrTx/>
        <a:buSzTx/>
        <a:buFontTx/>
        <a:buNone/>
        <a:defRPr sz="14000" b="0" i="0" u="none" strike="noStrike" cap="none" spc="0" baseline="0">
          <a:solidFill>
            <a:srgbClr val="000000"/>
          </a:solidFill>
          <a:latin typeface="Calibri Light"/>
          <a:ea typeface="Calibri Light"/>
          <a:cs typeface="Calibri Light"/>
        </a:defRPr>
      </a:lvl5pPr>
      <a:lvl6pPr xmlns:a="http://schemas.openxmlformats.org/drawingml/2006/main" marL="0" marR="0" indent="0" algn="l" defTabSz="2926226">
        <a:lnSpc>
          <a:spcPct val="90000"/>
        </a:lnSpc>
        <a:spcBef>
          <a:spcPts val="0"/>
        </a:spcBef>
        <a:spcAft>
          <a:spcPts val="0"/>
        </a:spcAft>
        <a:buClrTx/>
        <a:buSzTx/>
        <a:buFontTx/>
        <a:buNone/>
        <a:defRPr sz="14000" b="0" i="0" u="none" strike="noStrike" cap="none" spc="0" baseline="0">
          <a:solidFill>
            <a:srgbClr val="000000"/>
          </a:solidFill>
          <a:latin typeface="Calibri Light"/>
          <a:ea typeface="Calibri Light"/>
          <a:cs typeface="Calibri Light"/>
        </a:defRPr>
      </a:lvl6pPr>
      <a:lvl7pPr xmlns:a="http://schemas.openxmlformats.org/drawingml/2006/main" marL="0" marR="0" indent="0" algn="l" defTabSz="2926226">
        <a:lnSpc>
          <a:spcPct val="90000"/>
        </a:lnSpc>
        <a:spcBef>
          <a:spcPts val="0"/>
        </a:spcBef>
        <a:spcAft>
          <a:spcPts val="0"/>
        </a:spcAft>
        <a:buClrTx/>
        <a:buSzTx/>
        <a:buFontTx/>
        <a:buNone/>
        <a:defRPr sz="14000" b="0" i="0" u="none" strike="noStrike" cap="none" spc="0" baseline="0">
          <a:solidFill>
            <a:srgbClr val="000000"/>
          </a:solidFill>
          <a:latin typeface="Calibri Light"/>
          <a:ea typeface="Calibri Light"/>
          <a:cs typeface="Calibri Light"/>
        </a:defRPr>
      </a:lvl7pPr>
      <a:lvl8pPr xmlns:a="http://schemas.openxmlformats.org/drawingml/2006/main" marL="0" marR="0" indent="0" algn="l" defTabSz="2926226">
        <a:lnSpc>
          <a:spcPct val="90000"/>
        </a:lnSpc>
        <a:spcBef>
          <a:spcPts val="0"/>
        </a:spcBef>
        <a:spcAft>
          <a:spcPts val="0"/>
        </a:spcAft>
        <a:buClrTx/>
        <a:buSzTx/>
        <a:buFontTx/>
        <a:buNone/>
        <a:defRPr sz="14000" b="0" i="0" u="none" strike="noStrike" cap="none" spc="0" baseline="0">
          <a:solidFill>
            <a:srgbClr val="000000"/>
          </a:solidFill>
          <a:latin typeface="Calibri Light"/>
          <a:ea typeface="Calibri Light"/>
          <a:cs typeface="Calibri Light"/>
        </a:defRPr>
      </a:lvl8pPr>
      <a:lvl9pPr xmlns:a="http://schemas.openxmlformats.org/drawingml/2006/main" marL="0" marR="0" indent="0" algn="l" defTabSz="2926226">
        <a:lnSpc>
          <a:spcPct val="90000"/>
        </a:lnSpc>
        <a:spcBef>
          <a:spcPts val="0"/>
        </a:spcBef>
        <a:spcAft>
          <a:spcPts val="0"/>
        </a:spcAft>
        <a:buClrTx/>
        <a:buSzTx/>
        <a:buFontTx/>
        <a:buNone/>
        <a:defRPr sz="14000" b="0" i="0" u="none" strike="noStrike" cap="none" spc="0" baseline="0">
          <a:solidFill>
            <a:srgbClr val="000000"/>
          </a:solidFill>
          <a:latin typeface="Calibri Light"/>
          <a:ea typeface="Calibri Light"/>
          <a:cs typeface="Calibri Light"/>
        </a:defRPr>
      </a:lvl9pPr>
    </p:titleStyle>
    <p:bodyStyle>
      <a:lvl1pPr xmlns:a="http://schemas.openxmlformats.org/drawingml/2006/main" marL="731556" marR="0" indent="-731556" algn="l" defTabSz="2926226">
        <a:lnSpc>
          <a:spcPct val="90000"/>
        </a:lnSpc>
        <a:spcBef>
          <a:spcPts val="3200"/>
        </a:spcBef>
        <a:spcAft>
          <a:spcPts val="0"/>
        </a:spcAft>
        <a:buClrTx/>
        <a:buSzPct val="100000"/>
        <a:buFont typeface="Arial"/>
        <a:buChar char="•"/>
        <a:defRPr sz="8900" b="0" i="0" u="none" strike="noStrike" cap="none" spc="0" baseline="0">
          <a:solidFill>
            <a:srgbClr val="000000"/>
          </a:solidFill>
          <a:latin typeface="+mn-lt"/>
          <a:ea typeface="+mn-lt"/>
          <a:cs typeface="+mn-lt"/>
        </a:defRPr>
      </a:lvl1pPr>
      <a:lvl2pPr xmlns:a="http://schemas.openxmlformats.org/drawingml/2006/main" marL="2319804" marR="0" indent="-856691" algn="l" defTabSz="2926226">
        <a:lnSpc>
          <a:spcPct val="90000"/>
        </a:lnSpc>
        <a:spcBef>
          <a:spcPts val="3200"/>
        </a:spcBef>
        <a:spcAft>
          <a:spcPts val="0"/>
        </a:spcAft>
        <a:buClrTx/>
        <a:buSzPct val="100000"/>
        <a:buFont typeface="Arial"/>
        <a:buChar char="•"/>
        <a:defRPr sz="8900" b="0" i="0" u="none" strike="noStrike" cap="none" spc="0" baseline="0">
          <a:solidFill>
            <a:srgbClr val="000000"/>
          </a:solidFill>
          <a:latin typeface="+mn-lt"/>
          <a:ea typeface="+mn-lt"/>
          <a:cs typeface="+mn-lt"/>
        </a:defRPr>
      </a:lvl2pPr>
      <a:lvl3pPr xmlns:a="http://schemas.openxmlformats.org/drawingml/2006/main" marL="3943547" marR="0" indent="-1017321" algn="l" defTabSz="2926226">
        <a:lnSpc>
          <a:spcPct val="90000"/>
        </a:lnSpc>
        <a:spcBef>
          <a:spcPts val="3200"/>
        </a:spcBef>
        <a:spcAft>
          <a:spcPts val="0"/>
        </a:spcAft>
        <a:buClrTx/>
        <a:buSzPct val="100000"/>
        <a:buFont typeface="Arial"/>
        <a:buChar char="•"/>
        <a:defRPr sz="8900" b="0" i="0" u="none" strike="noStrike" cap="none" spc="0" baseline="0">
          <a:solidFill>
            <a:srgbClr val="000000"/>
          </a:solidFill>
          <a:latin typeface="+mn-lt"/>
          <a:ea typeface="+mn-lt"/>
          <a:cs typeface="+mn-lt"/>
        </a:defRPr>
      </a:lvl3pPr>
      <a:lvl4pPr xmlns:a="http://schemas.openxmlformats.org/drawingml/2006/main" marL="5531594" marR="0" indent="-1142255" algn="l" defTabSz="2926226">
        <a:lnSpc>
          <a:spcPct val="90000"/>
        </a:lnSpc>
        <a:spcBef>
          <a:spcPts val="3200"/>
        </a:spcBef>
        <a:spcAft>
          <a:spcPts val="0"/>
        </a:spcAft>
        <a:buClrTx/>
        <a:buSzPct val="100000"/>
        <a:buFont typeface="Arial"/>
        <a:buChar char="•"/>
        <a:defRPr sz="8900" b="0" i="0" u="none" strike="noStrike" cap="none" spc="0" baseline="0">
          <a:solidFill>
            <a:srgbClr val="000000"/>
          </a:solidFill>
          <a:latin typeface="+mn-lt"/>
          <a:ea typeface="+mn-lt"/>
          <a:cs typeface="+mn-lt"/>
        </a:defRPr>
      </a:lvl4pPr>
      <a:lvl5pPr xmlns:a="http://schemas.openxmlformats.org/drawingml/2006/main" marL="6994707" marR="0" indent="-1142255" algn="l" defTabSz="2926226">
        <a:lnSpc>
          <a:spcPct val="90000"/>
        </a:lnSpc>
        <a:spcBef>
          <a:spcPts val="3200"/>
        </a:spcBef>
        <a:spcAft>
          <a:spcPts val="0"/>
        </a:spcAft>
        <a:buClrTx/>
        <a:buSzPct val="100000"/>
        <a:buFont typeface="Arial"/>
        <a:buChar char="•"/>
        <a:defRPr sz="8900" b="0" i="0" u="none" strike="noStrike" cap="none" spc="0" baseline="0">
          <a:solidFill>
            <a:srgbClr val="000000"/>
          </a:solidFill>
          <a:latin typeface="+mn-lt"/>
          <a:ea typeface="+mn-lt"/>
          <a:cs typeface="+mn-lt"/>
        </a:defRPr>
      </a:lvl5pPr>
      <a:lvl6pPr xmlns:a="http://schemas.openxmlformats.org/drawingml/2006/main" marL="8457820" marR="0" indent="-1142255" algn="l" defTabSz="2926226">
        <a:lnSpc>
          <a:spcPct val="90000"/>
        </a:lnSpc>
        <a:spcBef>
          <a:spcPts val="3200"/>
        </a:spcBef>
        <a:spcAft>
          <a:spcPts val="0"/>
        </a:spcAft>
        <a:buClrTx/>
        <a:buSzPct val="100000"/>
        <a:buFont typeface="Arial"/>
        <a:buChar char="•"/>
        <a:defRPr sz="8900" b="0" i="0" u="none" strike="noStrike" cap="none" spc="0" baseline="0">
          <a:solidFill>
            <a:srgbClr val="000000"/>
          </a:solidFill>
          <a:latin typeface="+mn-lt"/>
          <a:ea typeface="+mn-lt"/>
          <a:cs typeface="+mn-lt"/>
        </a:defRPr>
      </a:lvl6pPr>
      <a:lvl7pPr xmlns:a="http://schemas.openxmlformats.org/drawingml/2006/main" marL="9920933" marR="0" indent="-1142255" algn="l" defTabSz="2926226">
        <a:lnSpc>
          <a:spcPct val="90000"/>
        </a:lnSpc>
        <a:spcBef>
          <a:spcPts val="3200"/>
        </a:spcBef>
        <a:spcAft>
          <a:spcPts val="0"/>
        </a:spcAft>
        <a:buClrTx/>
        <a:buSzPct val="100000"/>
        <a:buFont typeface="Arial"/>
        <a:buChar char="•"/>
        <a:defRPr sz="8900" b="0" i="0" u="none" strike="noStrike" cap="none" spc="0" baseline="0">
          <a:solidFill>
            <a:srgbClr val="000000"/>
          </a:solidFill>
          <a:latin typeface="+mn-lt"/>
          <a:ea typeface="+mn-lt"/>
          <a:cs typeface="+mn-lt"/>
        </a:defRPr>
      </a:lvl7pPr>
      <a:lvl8pPr xmlns:a="http://schemas.openxmlformats.org/drawingml/2006/main" marL="11384047" marR="0" indent="-1142255" algn="l" defTabSz="2926226">
        <a:lnSpc>
          <a:spcPct val="90000"/>
        </a:lnSpc>
        <a:spcBef>
          <a:spcPts val="3200"/>
        </a:spcBef>
        <a:spcAft>
          <a:spcPts val="0"/>
        </a:spcAft>
        <a:buClrTx/>
        <a:buSzPct val="100000"/>
        <a:buFont typeface="Arial"/>
        <a:buChar char="•"/>
        <a:defRPr sz="8900" b="0" i="0" u="none" strike="noStrike" cap="none" spc="0" baseline="0">
          <a:solidFill>
            <a:srgbClr val="000000"/>
          </a:solidFill>
          <a:latin typeface="+mn-lt"/>
          <a:ea typeface="+mn-lt"/>
          <a:cs typeface="+mn-lt"/>
        </a:defRPr>
      </a:lvl8pPr>
      <a:lvl9pPr xmlns:a="http://schemas.openxmlformats.org/drawingml/2006/main" marL="12847160" marR="0" indent="-1142255" algn="l" defTabSz="2926226">
        <a:lnSpc>
          <a:spcPct val="90000"/>
        </a:lnSpc>
        <a:spcBef>
          <a:spcPts val="3200"/>
        </a:spcBef>
        <a:spcAft>
          <a:spcPts val="0"/>
        </a:spcAft>
        <a:buClrTx/>
        <a:buSzPct val="100000"/>
        <a:buFont typeface="Arial"/>
        <a:buChar char="•"/>
        <a:defRPr sz="8900" b="0" i="0" u="none" strike="noStrike" cap="none" spc="0" baseline="0">
          <a:solidFill>
            <a:srgbClr val="000000"/>
          </a:solidFill>
          <a:latin typeface="+mn-lt"/>
          <a:ea typeface="+mn-lt"/>
          <a:cs typeface="+mn-lt"/>
        </a:defRPr>
      </a:lvl9pPr>
    </p:bodyStyle>
    <p:otherStyle>
      <a:lvl1pPr xmlns:a="http://schemas.openxmlformats.org/drawingml/2006/main" marL="0" marR="0" indent="0" algn="r" defTabSz="326532">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1pPr>
      <a:lvl2pPr xmlns:a="http://schemas.openxmlformats.org/drawingml/2006/main" marL="0" marR="0" indent="326532" algn="r" defTabSz="326532">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2pPr>
      <a:lvl3pPr xmlns:a="http://schemas.openxmlformats.org/drawingml/2006/main" marL="0" marR="0" indent="653064" algn="r" defTabSz="326532">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3pPr>
      <a:lvl4pPr xmlns:a="http://schemas.openxmlformats.org/drawingml/2006/main" marL="0" marR="0" indent="979596" algn="r" defTabSz="326532">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4pPr>
      <a:lvl5pPr xmlns:a="http://schemas.openxmlformats.org/drawingml/2006/main" marL="0" marR="0" indent="1306128" algn="r" defTabSz="326532">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5pPr>
      <a:lvl6pPr xmlns:a="http://schemas.openxmlformats.org/drawingml/2006/main" marL="0" marR="0" indent="1632661" algn="r" defTabSz="326532">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6pPr>
      <a:lvl7pPr xmlns:a="http://schemas.openxmlformats.org/drawingml/2006/main" marL="0" marR="0" indent="1959193" algn="r" defTabSz="326532">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7pPr>
      <a:lvl8pPr xmlns:a="http://schemas.openxmlformats.org/drawingml/2006/main" marL="0" marR="0" indent="2285725" algn="r" defTabSz="326532">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8pPr>
      <a:lvl9pPr xmlns:a="http://schemas.openxmlformats.org/drawingml/2006/main" marL="0" marR="0" indent="2612257" algn="r" defTabSz="326532">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8fda43c6aa04a6c" /><Relationship Type="http://schemas.openxmlformats.org/officeDocument/2006/relationships/image" Target="/ppt/media/image.png" Id="R49a0ba902f5841ee" /><Relationship Type="http://schemas.openxmlformats.org/officeDocument/2006/relationships/image" Target="/ppt/media/image2.png" Id="R0b191115b5034ada" /><Relationship Type="http://schemas.openxmlformats.org/officeDocument/2006/relationships/image" Target="/ppt/media/image3.png" Id="R0e58f83f18f1418a" /><Relationship Type="http://schemas.openxmlformats.org/officeDocument/2006/relationships/image" Target="/ppt/media/image4.png" Id="Rf4563ed2e5d947f7" /><Relationship Type="http://schemas.openxmlformats.org/officeDocument/2006/relationships/image" Target="/ppt/media/image5.png" Id="R5fb03de54df64476" /><Relationship Type="http://schemas.openxmlformats.org/officeDocument/2006/relationships/image" Target="/ppt/media/image6.png" Id="R75d8807919e949e4" /><Relationship Type="http://schemas.openxmlformats.org/officeDocument/2006/relationships/image" Target="/ppt/media/image7.png" Id="R1391f857fd57435a" /><Relationship Type="http://schemas.openxmlformats.org/officeDocument/2006/relationships/image" Target="/ppt/media/image8.png" Id="R2c76664ac9c84be4" /><Relationship Type="http://schemas.openxmlformats.org/officeDocument/2006/relationships/image" Target="/ppt/media/image9.png" Id="R78ae22f38aa84f34" /><Relationship Type="http://schemas.openxmlformats.org/officeDocument/2006/relationships/image" Target="/ppt/media/image10.png" Id="R98a98d1d3cd348e6" /><Relationship Type="http://schemas.openxmlformats.org/officeDocument/2006/relationships/image" Target="/ppt/media/image11.png" Id="Rf37a95beeab345b6" /><Relationship Type="http://schemas.openxmlformats.org/officeDocument/2006/relationships/image" Target="/ppt/media/image12.png" Id="Rbe388d153a544bfd" /><Relationship Type="http://schemas.openxmlformats.org/officeDocument/2006/relationships/image" Target="/ppt/media/image13.png" Id="R16530a13c4e94fd9" /><Relationship Type="http://schemas.openxmlformats.org/officeDocument/2006/relationships/image" Target="/ppt/media/image14.png" Id="Rb44ad2998f0c47f6" /><Relationship Type="http://schemas.openxmlformats.org/officeDocument/2006/relationships/image" Target="/ppt/media/image15.png" Id="Rc156c493d08247f5" /><Relationship Type="http://schemas.openxmlformats.org/officeDocument/2006/relationships/image" Target="/ppt/media/image16.png" Id="Rba582007942b4c69" /><Relationship Type="http://schemas.openxmlformats.org/officeDocument/2006/relationships/image" Target="/ppt/media/image17.png" Id="R499cc5d96da94c7e" /><Relationship Type="http://schemas.openxmlformats.org/officeDocument/2006/relationships/image" Target="/ppt/media/image18.png" Id="Rd07233ad1532423c" /><Relationship Type="http://schemas.openxmlformats.org/officeDocument/2006/relationships/notesSlide" Target="/ppt/notesSlides/notesSlide1.xml" Id="R12bfa3b3d9e04139"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30" name="TextBox 35">
            <a:extLst xmlns:a="http://schemas.openxmlformats.org/drawingml/2006/main">
              <a:ext uri="{FF2B5EF4-FFF2-40B4-BE49-F238E27FC236}">
                <a16:creationId xmlns:a16="http://schemas.microsoft.com/office/drawing/2014/main" id="{34016A95-D344-4D38-ADD4-33A368507157}"/>
              </a:ext>
            </a:extLst>
          </p:cNvPr>
          <p:cNvSpPr>
            <a:spLocks xmlns:a="http://schemas.openxmlformats.org/drawingml/2006/main" noGrp="1"/>
          </p:cNvSpPr>
          <p:nvPr/>
        </p:nvSpPr>
        <p:spPr>
          <a:xfrm xmlns:a="http://schemas.openxmlformats.org/drawingml/2006/main">
            <a:off x="3714750" y="190500"/>
            <a:ext cx="24098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6300" b="1">
                <a:solidFill>
                  <a:srgbClr val="183B66"/>
                </a:solidFill>
                <a:latin typeface="Arial"/>
                <a:ea typeface="Arial"/>
                <a:cs typeface="Arial"/>
              </a:defRPr>
            </a:defPPr>
            <a:lvl1pPr>
              <a:buNone/>
              <a:defRPr sz="5500">
                <a:latin typeface="Arial"/>
                <a:ea typeface="Arial"/>
                <a:cs typeface="Arial"/>
              </a:defRPr>
            </a:lvl1pPr>
          </a:lstStyle>
          <a:p xmlns:a="http://schemas.openxmlformats.org/drawingml/2006/main">
            <a:pPr algn="ctr">
              <a:buNone/>
              <a:defRPr sz="6300" b="1">
                <a:solidFill>
                  <a:srgbClr val="183B66"/>
                </a:solidFill>
                <a:latin typeface="Arial"/>
                <a:ea typeface="Arial"/>
                <a:cs typeface="Arial"/>
              </a:defRPr>
            </a:pPr>
            <a:r>
              <a:rPr sz="6300" b="1">
                <a:solidFill>
                  <a:srgbClr val="183B66"/>
                </a:solidFill>
                <a:latin typeface="Arial"/>
                <a:ea typeface="Arial"/>
                <a:cs typeface="Arial"/>
              </a:rPr>
              <a:t>Aligning LLMs with Biomedical Knowledge</a:t>
            </a:r>
          </a:p>
          <a:p xmlns:a="http://schemas.openxmlformats.org/drawingml/2006/main">
            <a:pPr algn="ctr">
              <a:buNone/>
              <a:defRPr sz="6300" b="1">
                <a:solidFill>
                  <a:srgbClr val="183B66"/>
                </a:solidFill>
                <a:latin typeface="Arial"/>
                <a:ea typeface="Arial"/>
                <a:cs typeface="Arial"/>
              </a:defRPr>
            </a:pPr>
            <a:r>
              <a:rPr sz="6300" b="1">
                <a:solidFill>
                  <a:srgbClr val="183B66"/>
                </a:solidFill>
                <a:latin typeface="Arial"/>
                <a:ea typeface="Arial"/>
                <a:cs typeface="Arial"/>
              </a:rPr>
              <a:t>using Balanced Fine-Tuning</a:t>
            </a:r>
          </a:p>
        </p:txBody>
      </p:sp>
      <p:sp>
        <p:nvSpPr>
          <p:cNvPr id="33" name="TextBox 38">
            <a:extLst xmlns:a="http://schemas.openxmlformats.org/drawingml/2006/main">
              <a:ext uri="{FF2B5EF4-FFF2-40B4-BE49-F238E27FC236}">
                <a16:creationId xmlns:a16="http://schemas.microsoft.com/office/drawing/2014/main" id="{A39EF646-A6F2-4CF5-81F9-70904A91FE26}"/>
              </a:ext>
            </a:extLst>
          </p:cNvPr>
          <p:cNvSpPr>
            <a:spLocks xmlns:a="http://schemas.openxmlformats.org/drawingml/2006/main" noGrp="1"/>
          </p:cNvSpPr>
          <p:nvPr/>
        </p:nvSpPr>
        <p:spPr>
          <a:xfrm xmlns:a="http://schemas.openxmlformats.org/drawingml/2006/main">
            <a:off x="666750" y="3381375"/>
            <a:ext cx="10172700" cy="609600"/>
          </a:xfrm>
          <a:prstGeom xmlns:a="http://schemas.openxmlformats.org/drawingml/2006/main" prst="rect">
            <a:avLst/>
          </a:prstGeom>
          <a:solidFill xmlns:a="http://schemas.openxmlformats.org/drawingml/2006/main">
            <a:srgbClr val="183B66"/>
          </a:solidFill>
          <a:ln xmlns:a="http://schemas.openxmlformats.org/drawingml/2006/main" w="0">
            <a:noFill/>
          </a:ln>
        </p:spPr>
        <p:txBody>
          <a:bodyPr xmlns:a="http://schemas.openxmlformats.org/drawingml/2006/main" wrap="square" lIns="171450" tIns="38100" rIns="114300" bIns="38100" anchor="ctr">
            <a:noAutofit/>
          </a:bodyPr>
          <a:lstStyle xmlns:a="http://schemas.openxmlformats.org/drawingml/2006/main">
            <a:defPPr algn="l">
              <a:defRPr sz="3225" b="1">
                <a:solidFill>
                  <a:srgbClr val="FFFFFF"/>
                </a:solidFill>
                <a:latin typeface="Arial"/>
                <a:ea typeface="Arial"/>
                <a:cs typeface="Arial"/>
              </a:defRPr>
            </a:defPPr>
            <a:lvl1pPr>
              <a:buNone/>
              <a:defRPr sz="3400">
                <a:latin typeface="Arial"/>
                <a:ea typeface="Arial"/>
                <a:cs typeface="Arial"/>
              </a:defRPr>
            </a:lvl1pPr>
          </a:lstStyle>
          <a:p xmlns:a="http://schemas.openxmlformats.org/drawingml/2006/main">
            <a:pPr algn="l">
              <a:buNone/>
              <a:defRPr sz="3225" b="1">
                <a:solidFill>
                  <a:srgbClr val="FFFFFF"/>
                </a:solidFill>
                <a:latin typeface="Arial"/>
                <a:ea typeface="Arial"/>
                <a:cs typeface="Arial"/>
              </a:defRPr>
            </a:pPr>
            <a:r>
              <a:rPr sz="3225" b="1">
                <a:solidFill>
                  <a:srgbClr val="FFFFFF"/>
                </a:solidFill>
                <a:latin typeface="Arial"/>
                <a:ea typeface="Arial"/>
                <a:cs typeface="Arial"/>
              </a:rPr>
              <a:t>1  Challenge: useful knowledge is difficult</a:t>
            </a:r>
          </a:p>
        </p:txBody>
      </p:sp>
      <p:sp>
        <p:nvSpPr>
          <p:cNvPr id="34" name="TextBox 39">
            <a:extLst xmlns:a="http://schemas.openxmlformats.org/drawingml/2006/main">
              <a:ext uri="{FF2B5EF4-FFF2-40B4-BE49-F238E27FC236}">
                <a16:creationId xmlns:a16="http://schemas.microsoft.com/office/drawing/2014/main" id="{C59B75F8-E444-4352-9679-E3FF9DA2BA1B}"/>
              </a:ext>
            </a:extLst>
          </p:cNvPr>
          <p:cNvSpPr>
            <a:spLocks xmlns:a="http://schemas.openxmlformats.org/drawingml/2006/main" noGrp="1"/>
          </p:cNvSpPr>
          <p:nvPr/>
        </p:nvSpPr>
        <p:spPr>
          <a:xfrm xmlns:a="http://schemas.openxmlformats.org/drawingml/2006/main">
            <a:off x="666750" y="4143375"/>
            <a:ext cx="101727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344854"/>
                </a:solidFill>
                <a:latin typeface="Arial"/>
                <a:ea typeface="Arial"/>
                <a:cs typeface="Arial"/>
              </a:defRPr>
            </a:defPPr>
            <a:lvl1pPr>
              <a:lnSpc>
                <a:spcPct val="120000"/>
              </a:lnSpc>
              <a:buNone/>
              <a:defRPr sz="2100">
                <a:solidFill>
                  <a:srgbClr val="344854"/>
                </a:solidFill>
                <a:latin typeface="Arial"/>
                <a:ea typeface="Arial"/>
                <a:cs typeface="Arial"/>
              </a:defRPr>
            </a:lvl1pPr>
          </a:lstStyle>
          <a:p xmlns:a="http://schemas.openxmlformats.org/drawingml/2006/main">
            <a:pPr algn="l">
              <a:buNone/>
              <a:defRPr sz="2100" b="0">
                <a:solidFill>
                  <a:srgbClr val="344854"/>
                </a:solidFill>
                <a:latin typeface="Arial"/>
                <a:ea typeface="Arial"/>
                <a:cs typeface="Arial"/>
              </a:defRPr>
            </a:pPr>
            <a:r>
              <a:rPr sz="2100" b="0">
                <a:solidFill>
                  <a:srgbClr val="344854"/>
                </a:solidFill>
                <a:latin typeface="Arial"/>
                <a:ea typeface="Arial"/>
                <a:cs typeface="Arial"/>
              </a:rPr>
              <a:t>Confidence-based training can suppress unfamiliar biomedical words. An isolated difficult word and a whole difficult passage need different treatment.</a:t>
            </a:r>
          </a:p>
        </p:txBody>
      </p:sp>
      <p:sp>
        <p:nvSpPr>
          <p:cNvPr id="37" name="TextBox 43">
            <a:extLst xmlns:a="http://schemas.openxmlformats.org/drawingml/2006/main">
              <a:ext uri="{FF2B5EF4-FFF2-40B4-BE49-F238E27FC236}">
                <a16:creationId xmlns:a16="http://schemas.microsoft.com/office/drawing/2014/main" id="{03F2AF83-3A5F-43FE-97E8-AC991C9A12D2}"/>
              </a:ext>
            </a:extLst>
          </p:cNvPr>
          <p:cNvSpPr>
            <a:spLocks xmlns:a="http://schemas.openxmlformats.org/drawingml/2006/main" noGrp="1"/>
          </p:cNvSpPr>
          <p:nvPr/>
        </p:nvSpPr>
        <p:spPr>
          <a:xfrm xmlns:a="http://schemas.openxmlformats.org/drawingml/2006/main">
            <a:off x="11372850" y="3381375"/>
            <a:ext cx="20878800" cy="609600"/>
          </a:xfrm>
          <a:prstGeom xmlns:a="http://schemas.openxmlformats.org/drawingml/2006/main" prst="rect">
            <a:avLst/>
          </a:prstGeom>
          <a:solidFill xmlns:a="http://schemas.openxmlformats.org/drawingml/2006/main">
            <a:srgbClr val="183B66"/>
          </a:solidFill>
          <a:ln xmlns:a="http://schemas.openxmlformats.org/drawingml/2006/main" w="0">
            <a:noFill/>
          </a:ln>
        </p:spPr>
        <p:txBody>
          <a:bodyPr xmlns:a="http://schemas.openxmlformats.org/drawingml/2006/main" wrap="square" lIns="171450" tIns="38100" rIns="114300" bIns="38100" anchor="ctr">
            <a:noAutofit/>
          </a:bodyPr>
          <a:lstStyle xmlns:a="http://schemas.openxmlformats.org/drawingml/2006/main">
            <a:defPPr algn="l">
              <a:defRPr sz="3225" b="1">
                <a:solidFill>
                  <a:srgbClr val="FFFFFF"/>
                </a:solidFill>
                <a:latin typeface="Arial"/>
                <a:ea typeface="Arial"/>
                <a:cs typeface="Arial"/>
              </a:defRPr>
            </a:defPPr>
            <a:lvl1pPr>
              <a:buNone/>
              <a:defRPr sz="3400">
                <a:latin typeface="Arial"/>
                <a:ea typeface="Arial"/>
                <a:cs typeface="Arial"/>
              </a:defRPr>
            </a:lvl1pPr>
          </a:lstStyle>
          <a:p xmlns:a="http://schemas.openxmlformats.org/drawingml/2006/main">
            <a:pPr algn="l">
              <a:buNone/>
              <a:defRPr sz="3225" b="1">
                <a:solidFill>
                  <a:srgbClr val="FFFFFF"/>
                </a:solidFill>
                <a:latin typeface="Arial"/>
                <a:ea typeface="Arial"/>
                <a:cs typeface="Arial"/>
              </a:defRPr>
            </a:pPr>
            <a:r>
              <a:rPr sz="3225" b="1">
                <a:solidFill>
                  <a:srgbClr val="FFFFFF"/>
                </a:solidFill>
                <a:latin typeface="Arial"/>
                <a:ea typeface="Arial"/>
                <a:cs typeface="Arial"/>
              </a:rPr>
              <a:t>3  Method: Balanced Fine-Tuning</a:t>
            </a:r>
          </a:p>
        </p:txBody>
      </p:sp>
      <p:sp>
        <p:nvSpPr>
          <p:cNvPr id="39" name="TextBox 45">
            <a:extLst xmlns:a="http://schemas.openxmlformats.org/drawingml/2006/main">
              <a:ext uri="{FF2B5EF4-FFF2-40B4-BE49-F238E27FC236}">
                <a16:creationId xmlns:a16="http://schemas.microsoft.com/office/drawing/2014/main" id="{79CDD081-FE7A-4614-94A4-3F10DFF8FF83}"/>
              </a:ext>
            </a:extLst>
          </p:cNvPr>
          <p:cNvSpPr>
            <a:spLocks xmlns:a="http://schemas.openxmlformats.org/drawingml/2006/main" noGrp="1"/>
          </p:cNvSpPr>
          <p:nvPr/>
        </p:nvSpPr>
        <p:spPr>
          <a:xfrm xmlns:a="http://schemas.openxmlformats.org/drawingml/2006/main">
            <a:off x="666750" y="7000875"/>
            <a:ext cx="10172700" cy="609600"/>
          </a:xfrm>
          <a:prstGeom xmlns:a="http://schemas.openxmlformats.org/drawingml/2006/main" prst="rect">
            <a:avLst/>
          </a:prstGeom>
          <a:solidFill xmlns:a="http://schemas.openxmlformats.org/drawingml/2006/main">
            <a:srgbClr val="183B66"/>
          </a:solidFill>
          <a:ln xmlns:a="http://schemas.openxmlformats.org/drawingml/2006/main" w="0">
            <a:noFill/>
          </a:ln>
        </p:spPr>
        <p:txBody>
          <a:bodyPr xmlns:a="http://schemas.openxmlformats.org/drawingml/2006/main" wrap="square" lIns="171450" tIns="38100" rIns="114300" bIns="38100" anchor="ctr">
            <a:noAutofit/>
          </a:bodyPr>
          <a:lstStyle xmlns:a="http://schemas.openxmlformats.org/drawingml/2006/main">
            <a:defPPr algn="l">
              <a:defRPr sz="3225" b="1">
                <a:solidFill>
                  <a:srgbClr val="FFFFFF"/>
                </a:solidFill>
                <a:latin typeface="Arial"/>
                <a:ea typeface="Arial"/>
                <a:cs typeface="Arial"/>
              </a:defRPr>
            </a:defPPr>
            <a:lvl1pPr>
              <a:buNone/>
              <a:defRPr sz="3400">
                <a:latin typeface="Arial"/>
                <a:ea typeface="Arial"/>
                <a:cs typeface="Arial"/>
              </a:defRPr>
            </a:lvl1pPr>
          </a:lstStyle>
          <a:p xmlns:a="http://schemas.openxmlformats.org/drawingml/2006/main">
            <a:pPr algn="l">
              <a:buNone/>
              <a:defRPr sz="3225" b="1">
                <a:solidFill>
                  <a:srgbClr val="FFFFFF"/>
                </a:solidFill>
                <a:latin typeface="Arial"/>
                <a:ea typeface="Arial"/>
                <a:cs typeface="Arial"/>
              </a:defRPr>
            </a:pPr>
            <a:r>
              <a:rPr sz="3225" b="1">
                <a:solidFill>
                  <a:srgbClr val="FFFFFF"/>
                </a:solidFill>
                <a:latin typeface="Arial"/>
                <a:ea typeface="Arial"/>
                <a:cs typeface="Arial"/>
              </a:rPr>
              <a:t>2  Motivation: learn difficult passages</a:t>
            </a:r>
          </a:p>
        </p:txBody>
      </p:sp>
      <p:sp>
        <p:nvSpPr>
          <p:cNvPr id="40" name="TextBox 46">
            <a:extLst xmlns:a="http://schemas.openxmlformats.org/drawingml/2006/main">
              <a:ext uri="{FF2B5EF4-FFF2-40B4-BE49-F238E27FC236}">
                <a16:creationId xmlns:a16="http://schemas.microsoft.com/office/drawing/2014/main" id="{4CBAF464-5EDA-480B-A823-9D2226CEA054}"/>
              </a:ext>
            </a:extLst>
          </p:cNvPr>
          <p:cNvSpPr>
            <a:spLocks xmlns:a="http://schemas.openxmlformats.org/drawingml/2006/main" noGrp="1"/>
          </p:cNvSpPr>
          <p:nvPr/>
        </p:nvSpPr>
        <p:spPr>
          <a:xfrm xmlns:a="http://schemas.openxmlformats.org/drawingml/2006/main">
            <a:off x="6096000" y="7762875"/>
            <a:ext cx="47434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344854"/>
                </a:solidFill>
                <a:latin typeface="Arial"/>
                <a:ea typeface="Arial"/>
                <a:cs typeface="Arial"/>
              </a:defRPr>
            </a:defPPr>
            <a:lvl1pPr>
              <a:buNone/>
              <a:defRPr sz="2100">
                <a:latin typeface="Arial"/>
                <a:ea typeface="Arial"/>
                <a:cs typeface="Arial"/>
              </a:defRPr>
            </a:lvl1pPr>
          </a:lstStyle>
          <a:p xmlns:a="http://schemas.openxmlformats.org/drawingml/2006/main">
            <a:pPr algn="l">
              <a:buNone/>
              <a:defRPr sz="2100" b="0">
                <a:solidFill>
                  <a:srgbClr val="344854"/>
                </a:solidFill>
                <a:latin typeface="Arial"/>
                <a:ea typeface="Arial"/>
                <a:cs typeface="Arial"/>
              </a:defRPr>
            </a:pPr>
            <a:r>
              <a:rPr sz="2100" b="0">
                <a:solidFill>
                  <a:srgbClr val="344854"/>
                </a:solidFill>
                <a:latin typeface="Arial"/>
                <a:ea typeface="Arial"/>
                <a:cs typeface="Arial"/>
              </a:rPr>
              <a:t>Grouped difficult passages contain more biomedical entities (60.9% vs 12.5%) and reasoning content (30.6% vs 8.4%).</a:t>
            </a:r>
          </a:p>
        </p:txBody>
      </p:sp>
      <p:sp>
        <p:nvSpPr>
          <p:cNvPr id="50" name="TextBox 37">
            <a:extLst xmlns:a="http://schemas.openxmlformats.org/drawingml/2006/main">
              <a:ext uri="{FF2B5EF4-FFF2-40B4-BE49-F238E27FC236}">
                <a16:creationId xmlns:a16="http://schemas.microsoft.com/office/drawing/2014/main" id="{AACAE95C-758F-4498-864B-D013E9FCFD5D}"/>
              </a:ext>
            </a:extLst>
          </p:cNvPr>
          <p:cNvSpPr>
            <a:spLocks xmlns:a="http://schemas.openxmlformats.org/drawingml/2006/main" noGrp="1"/>
          </p:cNvSpPr>
          <p:nvPr/>
        </p:nvSpPr>
        <p:spPr>
          <a:xfrm xmlns:a="http://schemas.openxmlformats.org/drawingml/2006/main">
            <a:off x="3714750" y="2047875"/>
            <a:ext cx="24098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0">
                <a:solidFill>
                  <a:srgbClr val="000000"/>
                </a:solidFill>
                <a:latin typeface="Arial"/>
                <a:ea typeface="Arial"/>
                <a:cs typeface="Arial"/>
              </a:defRPr>
            </a:defPPr>
          </a:lstStyle>
          <a:p xmlns:a="http://schemas.openxmlformats.org/drawingml/2006/main">
            <a:pPr algn="ctr">
              <a:lnSpc>
                <a:spcPct val="120000"/>
              </a:lnSpc>
              <a:spcBef>
                <a:spcPts val="1000"/>
              </a:spcBef>
              <a:buNone/>
              <a:defRPr sz="1950" b="0">
                <a:solidFill>
                  <a:srgbClr val="000000"/>
                </a:solidFill>
                <a:latin typeface="Arial"/>
                <a:ea typeface="Arial"/>
                <a:cs typeface="Arial"/>
              </a:defRPr>
            </a:pPr>
            <a:r>
              <a:rPr sz="1950" b="0">
                <a:solidFill>
                  <a:srgbClr val="000000"/>
                </a:solidFill>
                <a:latin typeface="Arial"/>
                <a:ea typeface="Arial"/>
                <a:cs typeface="Arial"/>
              </a:rPr>
              <a:t>Zhenchao Tang*¹, Fang Wang*†¹, Haohuai He¹, Jiale Zhou¹, Tianxu Lv¹, Jun Zhu¹, Shouzhi Chen¹, Minghao Yang¹,</a:t>
            </a:r>
          </a:p>
        </p:txBody>
      </p:sp>
      <p:pic>
        <p:nvPicPr>
          <p:cNvPr id="54" name="neurips_logo.pdf">
            <a:extLst xmlns:a="http://schemas.openxmlformats.org/drawingml/2006/main">
              <a:ext uri="{FF2B5EF4-FFF2-40B4-BE49-F238E27FC236}">
                <a16:creationId xmlns:a16="http://schemas.microsoft.com/office/drawing/2014/main" id="{05260ECC-E750-4040-B651-037F69F9B163}"/>
              </a:ext>
            </a:extLst>
          </p:cNvPr>
          <p:cNvPicPr>
            <a:picLocks xmlns:a="http://schemas.openxmlformats.org/drawingml/2006/main" noChangeAspect="1"/>
          </p:cNvPicPr>
          <p:nvPr/>
        </p:nvPicPr>
        <p:blipFill>
          <a:blip xmlns:r="http://schemas.openxmlformats.org/officeDocument/2006/relationships" xmlns:a="http://schemas.openxmlformats.org/drawingml/2006/main" r:embed="R49a0ba902f5841ee"/>
          <a:stretch xmlns:a="http://schemas.openxmlformats.org/drawingml/2006/main">
            <a:fillRect l="0" t="0" r="0" b="0"/>
          </a:stretch>
        </p:blipFill>
        <p:spPr>
          <a:xfrm xmlns:a="http://schemas.openxmlformats.org/drawingml/2006/main">
            <a:off x="28479750" y="333375"/>
            <a:ext cx="3714750" cy="1676400"/>
          </a:xfrm>
          <a:prstGeom xmlns:a="http://schemas.openxmlformats.org/drawingml/2006/main" prst="rect">
            <a:avLst/>
          </a:prstGeom>
          <a:ln xmlns:a="http://schemas.openxmlformats.org/drawingml/2006/main" w="12700">
            <a:miter/>
          </a:ln>
        </p:spPr>
      </p:pic>
      <p:sp>
        <p:nvSpPr>
          <p:cNvPr id="55" name="Authors line two">
            <a:extLst xmlns:a="http://schemas.openxmlformats.org/drawingml/2006/main">
              <a:ext uri="{FF2B5EF4-FFF2-40B4-BE49-F238E27FC236}">
                <a16:creationId xmlns:a16="http://schemas.microsoft.com/office/drawing/2014/main" id="{16EEAA25-601F-40AB-815A-E6F15D30C4C4}"/>
              </a:ext>
            </a:extLst>
          </p:cNvPr>
          <p:cNvSpPr>
            <a:spLocks xmlns:a="http://schemas.openxmlformats.org/drawingml/2006/main" noGrp="1"/>
          </p:cNvSpPr>
          <p:nvPr/>
        </p:nvSpPr>
        <p:spPr>
          <a:xfrm xmlns:a="http://schemas.openxmlformats.org/drawingml/2006/main">
            <a:off x="3714750" y="2390775"/>
            <a:ext cx="24098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0">
                <a:solidFill>
                  <a:srgbClr val="000000"/>
                </a:solidFill>
                <a:latin typeface="Arial"/>
                <a:ea typeface="Arial"/>
                <a:cs typeface="Arial"/>
              </a:defRPr>
            </a:defPPr>
          </a:lstStyle>
          <a:p xmlns:a="http://schemas.openxmlformats.org/drawingml/2006/main">
            <a:pPr algn="ctr">
              <a:buNone/>
              <a:defRPr sz="1950" b="0">
                <a:solidFill>
                  <a:srgbClr val="000000"/>
                </a:solidFill>
                <a:latin typeface="Arial"/>
                <a:ea typeface="Arial"/>
                <a:cs typeface="Arial"/>
              </a:defRPr>
            </a:pPr>
            <a:r>
              <a:rPr sz="1950" b="0">
                <a:solidFill>
                  <a:srgbClr val="000000"/>
                </a:solidFill>
                <a:latin typeface="Arial"/>
                <a:ea typeface="Arial"/>
                <a:cs typeface="Arial"/>
              </a:rPr>
              <a:t>Yu Wang¹, Jiayang Wu¹, Yidong Song², Yaokun Li³, Jiehui Huang⁴, Jun Zhou⁵, Bing He¹, Jianhua Yao†¹</a:t>
            </a:r>
          </a:p>
        </p:txBody>
      </p:sp>
      <p:sp>
        <p:nvSpPr>
          <p:cNvPr id="56" name="Affiliations">
            <a:extLst xmlns:a="http://schemas.openxmlformats.org/drawingml/2006/main">
              <a:ext uri="{FF2B5EF4-FFF2-40B4-BE49-F238E27FC236}">
                <a16:creationId xmlns:a16="http://schemas.microsoft.com/office/drawing/2014/main" id="{40620C01-8239-4737-BBBD-F7AB1F0E8B83}"/>
              </a:ext>
            </a:extLst>
          </p:cNvPr>
          <p:cNvSpPr>
            <a:spLocks xmlns:a="http://schemas.openxmlformats.org/drawingml/2006/main" noGrp="1"/>
          </p:cNvSpPr>
          <p:nvPr/>
        </p:nvSpPr>
        <p:spPr>
          <a:xfrm xmlns:a="http://schemas.openxmlformats.org/drawingml/2006/main">
            <a:off x="3714750" y="2752725"/>
            <a:ext cx="2409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650" b="0">
                <a:solidFill>
                  <a:srgbClr val="344854"/>
                </a:solidFill>
                <a:latin typeface="Arial"/>
                <a:ea typeface="Arial"/>
                <a:cs typeface="Arial"/>
              </a:defRPr>
            </a:defPPr>
          </a:lstStyle>
          <a:p xmlns:a="http://schemas.openxmlformats.org/drawingml/2006/main">
            <a:pPr algn="ctr">
              <a:buNone/>
              <a:defRPr sz="1650" b="0">
                <a:solidFill>
                  <a:srgbClr val="344854"/>
                </a:solidFill>
                <a:latin typeface="Arial"/>
                <a:ea typeface="Arial"/>
                <a:cs typeface="Arial"/>
              </a:defRPr>
            </a:pPr>
            <a:r>
              <a:rPr sz="1650" b="0">
                <a:solidFill>
                  <a:srgbClr val="344854"/>
                </a:solidFill>
                <a:latin typeface="Arial"/>
                <a:ea typeface="Arial"/>
                <a:cs typeface="Arial"/>
              </a:rPr>
              <a:t>¹Tencent AI for Life Sciences Lab  ²Nankai University  ³Sun Yat-sen University  ⁴HKUST  ⁵Tsinghua University</a:t>
            </a:r>
            <a:endParaRPr sz="2400" b="0">
              <a:solidFill>
                <a:srgbClr val="344854"/>
              </a:solidFill>
              <a:latin typeface="Arial"/>
              <a:ea typeface="Arial"/>
              <a:cs typeface="Arial"/>
            </a:endParaRPr>
          </a:p>
          <a:p xmlns:a="http://schemas.openxmlformats.org/drawingml/2006/main">
            <a:pPr algn="ctr">
              <a:buNone/>
              <a:defRPr sz="1650" b="0">
                <a:solidFill>
                  <a:srgbClr val="344854"/>
                </a:solidFill>
                <a:latin typeface="Arial"/>
                <a:ea typeface="Arial"/>
                <a:cs typeface="Arial"/>
              </a:defRPr>
            </a:pPr>
            <a:r>
              <a:rPr sz="1650" b="0">
                <a:solidFill>
                  <a:srgbClr val="344854"/>
                </a:solidFill>
                <a:latin typeface="Arial"/>
                <a:ea typeface="Arial"/>
                <a:cs typeface="Arial"/>
              </a:rPr>
              <a:t>*Equal contribution  †Correspondence: avonwanghit@gmail.com, jianhua.yao@gmail.com</a:t>
            </a:r>
            <a:endParaRPr sz="2400" b="0">
              <a:solidFill>
                <a:srgbClr val="344854"/>
              </a:solidFill>
              <a:latin typeface="Arial"/>
              <a:ea typeface="Arial"/>
              <a:cs typeface="Arial"/>
            </a:endParaRPr>
          </a:p>
        </p:txBody>
      </p:sp>
      <p:pic>
        <p:nvPicPr>
          <p:cNvPr id="57" name="图片 56">
            <a:extLst xmlns:a="http://schemas.openxmlformats.org/drawingml/2006/main">
              <a:ext uri="{FF2B5EF4-FFF2-40B4-BE49-F238E27FC236}">
                <a16:creationId xmlns:a16="http://schemas.microsoft.com/office/drawing/2014/main" id="{7467B58B-D24B-4336-BDF2-9530205C749F}"/>
              </a:ext>
            </a:extLst>
          </p:cNvPr>
          <p:cNvPicPr>
            <a:picLocks xmlns:a="http://schemas.openxmlformats.org/drawingml/2006/main" noChangeAspect="1"/>
          </p:cNvPicPr>
          <p:nvPr/>
        </p:nvPicPr>
        <p:blipFill>
          <a:blip xmlns:r="http://schemas.openxmlformats.org/officeDocument/2006/relationships" xmlns:a="http://schemas.openxmlformats.org/drawingml/2006/main" r:embed="R0b191115b5034ada"/>
          <a:stretch xmlns:a="http://schemas.openxmlformats.org/drawingml/2006/main"/>
        </p:blipFill>
        <p:spPr>
          <a:xfrm xmlns:a="http://schemas.openxmlformats.org/drawingml/2006/main">
            <a:off x="666750" y="590550"/>
            <a:ext cx="2381250" cy="981075"/>
          </a:xfrm>
          <a:prstGeom xmlns:a="http://schemas.openxmlformats.org/drawingml/2006/main" prst="rect">
            <a:avLst/>
          </a:prstGeom>
        </p:spPr>
      </p:pic>
      <p:pic>
        <p:nvPicPr>
          <p:cNvPr id="58" name="图片 57">
            <a:extLst xmlns:a="http://schemas.openxmlformats.org/drawingml/2006/main">
              <a:ext uri="{FF2B5EF4-FFF2-40B4-BE49-F238E27FC236}">
                <a16:creationId xmlns:a16="http://schemas.microsoft.com/office/drawing/2014/main" id="{975E7E35-00FD-4DA3-AEAA-CAD2B0E16F50}"/>
              </a:ext>
            </a:extLst>
          </p:cNvPr>
          <p:cNvPicPr>
            <a:picLocks xmlns:a="http://schemas.openxmlformats.org/drawingml/2006/main" noChangeAspect="1"/>
          </p:cNvPicPr>
          <p:nvPr/>
        </p:nvPicPr>
        <p:blipFill>
          <a:blip xmlns:r="http://schemas.openxmlformats.org/officeDocument/2006/relationships" xmlns:a="http://schemas.openxmlformats.org/drawingml/2006/main" r:embed="R0e58f83f18f1418a"/>
          <a:stretch xmlns:a="http://schemas.openxmlformats.org/drawingml/2006/main"/>
        </p:blipFill>
        <p:spPr>
          <a:xfrm xmlns:a="http://schemas.openxmlformats.org/drawingml/2006/main">
            <a:off x="666750" y="1733550"/>
            <a:ext cx="2714625" cy="962025"/>
          </a:xfrm>
          <a:prstGeom xmlns:a="http://schemas.openxmlformats.org/drawingml/2006/main" prst="rect">
            <a:avLst/>
          </a:prstGeom>
        </p:spPr>
      </p:pic>
      <p:pic>
        <p:nvPicPr>
          <p:cNvPr id="59" name="图片 58">
            <a:extLst xmlns:a="http://schemas.openxmlformats.org/drawingml/2006/main">
              <a:ext uri="{FF2B5EF4-FFF2-40B4-BE49-F238E27FC236}">
                <a16:creationId xmlns:a16="http://schemas.microsoft.com/office/drawing/2014/main" id="{199ED2E3-D3DA-4DDC-93F8-2017A92FCEBF}"/>
              </a:ext>
            </a:extLst>
          </p:cNvPr>
          <p:cNvPicPr>
            <a:picLocks xmlns:a="http://schemas.openxmlformats.org/drawingml/2006/main" noChangeAspect="1"/>
          </p:cNvPicPr>
          <p:nvPr/>
        </p:nvPicPr>
        <p:blipFill>
          <a:blip xmlns:r="http://schemas.openxmlformats.org/officeDocument/2006/relationships" xmlns:a="http://schemas.openxmlformats.org/drawingml/2006/main" r:embed="Rf4563ed2e5d947f7"/>
          <a:stretch xmlns:a="http://schemas.openxmlformats.org/drawingml/2006/main"/>
        </p:blipFill>
        <p:spPr>
          <a:xfrm xmlns:a="http://schemas.openxmlformats.org/drawingml/2006/main">
            <a:off x="30765750" y="2076450"/>
            <a:ext cx="952500" cy="952500"/>
          </a:xfrm>
          <a:prstGeom xmlns:a="http://schemas.openxmlformats.org/drawingml/2006/main" prst="rect">
            <a:avLst/>
          </a:prstGeom>
        </p:spPr>
      </p:pic>
      <p:sp>
        <p:nvSpPr>
          <p:cNvPr id="60" name="Header links">
            <a:extLst xmlns:a="http://schemas.openxmlformats.org/drawingml/2006/main">
              <a:ext uri="{FF2B5EF4-FFF2-40B4-BE49-F238E27FC236}">
                <a16:creationId xmlns:a16="http://schemas.microsoft.com/office/drawing/2014/main" id="{1C5A53D8-30DA-48DC-9BD1-0F5951E43A89}"/>
              </a:ext>
            </a:extLst>
          </p:cNvPr>
          <p:cNvSpPr>
            <a:spLocks xmlns:a="http://schemas.openxmlformats.org/drawingml/2006/main" noGrp="1"/>
          </p:cNvSpPr>
          <p:nvPr/>
        </p:nvSpPr>
        <p:spPr>
          <a:xfrm xmlns:a="http://schemas.openxmlformats.org/drawingml/2006/main">
            <a:off x="28432125" y="2257425"/>
            <a:ext cx="2238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344854"/>
                </a:solidFill>
                <a:latin typeface="Arial"/>
                <a:ea typeface="Arial"/>
                <a:cs typeface="Arial"/>
              </a:defRPr>
            </a:defPPr>
          </a:lstStyle>
          <a:p xmlns:a="http://schemas.openxmlformats.org/drawingml/2006/main">
            <a:pPr algn="l">
              <a:buNone/>
              <a:defRPr sz="1350" b="0">
                <a:solidFill>
                  <a:srgbClr val="344854"/>
                </a:solidFill>
                <a:latin typeface="Arial"/>
                <a:ea typeface="Arial"/>
                <a:cs typeface="Arial"/>
              </a:defRPr>
            </a:pPr>
            <a:r>
              <a:rPr sz="1350" b="0">
                <a:solidFill>
                  <a:srgbClr val="344854"/>
                </a:solidFill>
                <a:latin typeface="Arial"/>
                <a:ea typeface="Arial"/>
                <a:cs typeface="Arial"/>
              </a:rPr>
              <a:t>NeurIPS 2026</a:t>
            </a:r>
          </a:p>
          <a:p xmlns:a="http://schemas.openxmlformats.org/drawingml/2006/main">
            <a:pPr algn="l">
              <a:buNone/>
              <a:defRPr sz="1350" b="0">
                <a:solidFill>
                  <a:srgbClr val="344854"/>
                </a:solidFill>
                <a:latin typeface="Arial"/>
                <a:ea typeface="Arial"/>
                <a:cs typeface="Arial"/>
              </a:defRPr>
            </a:pPr>
            <a:r>
              <a:rPr sz="1350" b="0">
                <a:solidFill>
                  <a:srgbClr val="344854"/>
                </a:solidFill>
                <a:latin typeface="Arial"/>
                <a:ea typeface="Arial"/>
                <a:cs typeface="Arial"/>
              </a:rPr>
              <a:t>arxiv.org/abs/2511.21075</a:t>
            </a:r>
          </a:p>
          <a:p xmlns:a="http://schemas.openxmlformats.org/drawingml/2006/main">
            <a:pPr algn="l">
              <a:buNone/>
              <a:defRPr sz="1350" b="0">
                <a:solidFill>
                  <a:srgbClr val="344854"/>
                </a:solidFill>
                <a:latin typeface="Arial"/>
                <a:ea typeface="Arial"/>
                <a:cs typeface="Arial"/>
              </a:defRPr>
            </a:pPr>
            <a:r>
              <a:rPr sz="1350" b="0">
                <a:solidFill>
                  <a:srgbClr val="344854"/>
                </a:solidFill>
                <a:latin typeface="Arial"/>
                <a:ea typeface="Arial"/>
                <a:cs typeface="Arial"/>
              </a:rPr>
              <a:t>shapsider.github.io/BFT</a:t>
            </a:r>
          </a:p>
        </p:txBody>
      </p:sp>
      <p:sp>
        <p:nvSpPr>
          <p:cNvPr id="70" name="Retention conclusion">
            <a:extLst xmlns:a="http://schemas.openxmlformats.org/drawingml/2006/main">
              <a:ext uri="{FF2B5EF4-FFF2-40B4-BE49-F238E27FC236}">
                <a16:creationId xmlns:a16="http://schemas.microsoft.com/office/drawing/2014/main" id="{70B3DBD5-9598-4D00-BBC6-EBCFB4AFF8A4}"/>
              </a:ext>
            </a:extLst>
          </p:cNvPr>
          <p:cNvSpPr>
            <a:spLocks xmlns:a="http://schemas.openxmlformats.org/drawingml/2006/main" noGrp="1"/>
          </p:cNvSpPr>
          <p:nvPr/>
        </p:nvSpPr>
        <p:spPr>
          <a:xfrm xmlns:a="http://schemas.openxmlformats.org/drawingml/2006/main">
            <a:off x="11372850" y="20478750"/>
            <a:ext cx="101727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344854"/>
                </a:solidFill>
                <a:latin typeface="Arial"/>
                <a:ea typeface="Arial"/>
                <a:cs typeface="Arial"/>
              </a:defRPr>
            </a:defPPr>
          </a:lstStyle>
          <a:p xmlns:a="http://schemas.openxmlformats.org/drawingml/2006/main">
            <a:pPr algn="l">
              <a:buNone/>
              <a:defRPr sz="1950" b="0">
                <a:solidFill>
                  <a:srgbClr val="344854"/>
                </a:solidFill>
                <a:latin typeface="Arial"/>
                <a:ea typeface="Arial"/>
                <a:cs typeface="Arial"/>
              </a:defRPr>
            </a:pPr>
            <a:r>
              <a:rPr sz="1950" b="0">
                <a:solidFill>
                  <a:srgbClr val="344854"/>
                </a:solidFill>
                <a:latin typeface="Arial"/>
                <a:ea typeface="Arial"/>
                <a:cs typeface="Arial"/>
              </a:rPr>
              <a:t>Both benchmarks show less forgetting than SFT and sample-only BFT. Some forgetting remains. DFT forgets least, while BFT offers stronger biomedical adaptation.</a:t>
            </a:r>
          </a:p>
        </p:txBody>
      </p:sp>
      <p:sp>
        <p:nvSpPr>
          <p:cNvPr id="88" name="Medical heading">
            <a:extLst xmlns:a="http://schemas.openxmlformats.org/drawingml/2006/main">
              <a:ext uri="{FF2B5EF4-FFF2-40B4-BE49-F238E27FC236}">
                <a16:creationId xmlns:a16="http://schemas.microsoft.com/office/drawing/2014/main" id="{60989384-94D8-4EC4-A645-303D45E264CA}"/>
              </a:ext>
            </a:extLst>
          </p:cNvPr>
          <p:cNvSpPr>
            <a:spLocks xmlns:a="http://schemas.openxmlformats.org/drawingml/2006/main" noGrp="1"/>
          </p:cNvSpPr>
          <p:nvPr/>
        </p:nvSpPr>
        <p:spPr>
          <a:xfrm xmlns:a="http://schemas.openxmlformats.org/drawingml/2006/main">
            <a:off x="666750" y="11811000"/>
            <a:ext cx="101727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00" b="1">
                <a:solidFill>
                  <a:srgbClr val="183B66"/>
                </a:solidFill>
                <a:latin typeface="Arial"/>
                <a:ea typeface="Arial"/>
                <a:cs typeface="Arial"/>
              </a:defRPr>
            </a:defPPr>
          </a:lstStyle>
          <a:p xmlns:a="http://schemas.openxmlformats.org/drawingml/2006/main">
            <a:pPr algn="l">
              <a:buNone/>
              <a:defRPr sz="2600" b="1">
                <a:solidFill>
                  <a:srgbClr val="183B66"/>
                </a:solidFill>
                <a:latin typeface="Arial"/>
                <a:ea typeface="Arial"/>
                <a:cs typeface="Arial"/>
              </a:defRPr>
            </a:pPr>
            <a:r>
              <a:rPr sz="2600" b="1">
                <a:solidFill>
                  <a:srgbClr val="183B66"/>
                </a:solidFill>
                <a:latin typeface="Arial"/>
                <a:ea typeface="Arial"/>
                <a:cs typeface="Arial"/>
              </a:rPr>
              <a:t>Stronger biomedical reasoning</a:t>
            </a:r>
          </a:p>
        </p:txBody>
      </p:sp>
      <p:sp>
        <p:nvSpPr>
          <p:cNvPr id="97" name="Representation heading">
            <a:extLst xmlns:a="http://schemas.openxmlformats.org/drawingml/2006/main">
              <a:ext uri="{FF2B5EF4-FFF2-40B4-BE49-F238E27FC236}">
                <a16:creationId xmlns:a16="http://schemas.microsoft.com/office/drawing/2014/main" id="{9D49E91F-FC43-4AA3-88BB-79FCE6178656}"/>
              </a:ext>
            </a:extLst>
          </p:cNvPr>
          <p:cNvSpPr>
            <a:spLocks xmlns:a="http://schemas.openxmlformats.org/drawingml/2006/main" noGrp="1"/>
          </p:cNvSpPr>
          <p:nvPr/>
        </p:nvSpPr>
        <p:spPr>
          <a:xfrm xmlns:a="http://schemas.openxmlformats.org/drawingml/2006/main">
            <a:off x="22078950" y="11811000"/>
            <a:ext cx="101727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00" b="1">
                <a:solidFill>
                  <a:srgbClr val="183B66"/>
                </a:solidFill>
                <a:latin typeface="Arial"/>
                <a:ea typeface="Arial"/>
                <a:cs typeface="Arial"/>
              </a:defRPr>
            </a:defPPr>
          </a:lstStyle>
          <a:p xmlns:a="http://schemas.openxmlformats.org/drawingml/2006/main">
            <a:pPr algn="l">
              <a:buNone/>
              <a:defRPr sz="2600" b="1">
                <a:solidFill>
                  <a:srgbClr val="183B66"/>
                </a:solidFill>
                <a:latin typeface="Arial"/>
                <a:ea typeface="Arial"/>
                <a:cs typeface="Arial"/>
              </a:defRPr>
            </a:pPr>
            <a:r>
              <a:rPr sz="2600" b="1">
                <a:solidFill>
                  <a:srgbClr val="183B66"/>
                </a:solidFill>
                <a:latin typeface="Arial"/>
                <a:ea typeface="Arial"/>
                <a:cs typeface="Arial"/>
              </a:rPr>
              <a:t>Useful scientific representations</a:t>
            </a:r>
          </a:p>
        </p:txBody>
      </p:sp>
      <p:sp>
        <p:nvSpPr>
          <p:cNvPr id="98" name="Representation setup">
            <a:extLst xmlns:a="http://schemas.openxmlformats.org/drawingml/2006/main">
              <a:ext uri="{FF2B5EF4-FFF2-40B4-BE49-F238E27FC236}">
                <a16:creationId xmlns:a16="http://schemas.microsoft.com/office/drawing/2014/main" id="{1DDC6388-55E7-4466-B1C1-F301ADEF083A}"/>
              </a:ext>
            </a:extLst>
          </p:cNvPr>
          <p:cNvSpPr>
            <a:spLocks xmlns:a="http://schemas.openxmlformats.org/drawingml/2006/main" noGrp="1"/>
          </p:cNvSpPr>
          <p:nvPr/>
        </p:nvSpPr>
        <p:spPr>
          <a:xfrm xmlns:a="http://schemas.openxmlformats.org/drawingml/2006/main">
            <a:off x="22078950" y="12334875"/>
            <a:ext cx="101727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344854"/>
                </a:solidFill>
                <a:latin typeface="Arial"/>
                <a:ea typeface="Arial"/>
                <a:cs typeface="Arial"/>
              </a:defRPr>
            </a:defPPr>
          </a:lstStyle>
          <a:p xmlns:a="http://schemas.openxmlformats.org/drawingml/2006/main">
            <a:pPr algn="l">
              <a:buNone/>
              <a:defRPr sz="2025" b="0">
                <a:solidFill>
                  <a:srgbClr val="344854"/>
                </a:solidFill>
                <a:latin typeface="Arial"/>
                <a:ea typeface="Arial"/>
                <a:cs typeface="Arial"/>
              </a:defRPr>
            </a:pPr>
            <a:r>
              <a:rPr sz="2025" b="0">
                <a:solidFill>
                  <a:srgbClr val="344854"/>
                </a:solidFill>
                <a:latin typeface="Arial"/>
                <a:ea typeface="Arial"/>
                <a:cs typeface="Arial"/>
              </a:rPr>
              <a:t>Gene descriptions become inputs for gene prediction and single-cell response modeling.</a:t>
            </a:r>
          </a:p>
        </p:txBody>
      </p:sp>
      <p:sp>
        <p:nvSpPr>
          <p:cNvPr id="100" name="Gene conclusion">
            <a:extLst xmlns:a="http://schemas.openxmlformats.org/drawingml/2006/main">
              <a:ext uri="{FF2B5EF4-FFF2-40B4-BE49-F238E27FC236}">
                <a16:creationId xmlns:a16="http://schemas.microsoft.com/office/drawing/2014/main" id="{4644E453-5A9F-4946-B990-C37168DB81CC}"/>
              </a:ext>
            </a:extLst>
          </p:cNvPr>
          <p:cNvSpPr>
            <a:spLocks xmlns:a="http://schemas.openxmlformats.org/drawingml/2006/main" noGrp="1"/>
          </p:cNvSpPr>
          <p:nvPr/>
        </p:nvSpPr>
        <p:spPr>
          <a:xfrm xmlns:a="http://schemas.openxmlformats.org/drawingml/2006/main">
            <a:off x="22078950" y="17859375"/>
            <a:ext cx="10172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344854"/>
                </a:solidFill>
                <a:latin typeface="Arial"/>
                <a:ea typeface="Arial"/>
                <a:cs typeface="Arial"/>
              </a:defRPr>
            </a:defPPr>
          </a:lstStyle>
          <a:p xmlns:a="http://schemas.openxmlformats.org/drawingml/2006/main">
            <a:pPr algn="l">
              <a:buNone/>
              <a:defRPr sz="1800" b="0">
                <a:solidFill>
                  <a:srgbClr val="344854"/>
                </a:solidFill>
                <a:latin typeface="Arial"/>
                <a:ea typeface="Arial"/>
                <a:cs typeface="Arial"/>
              </a:defRPr>
            </a:pPr>
            <a:r>
              <a:rPr sz="1800" b="0">
                <a:solidFill>
                  <a:srgbClr val="344854"/>
                </a:solidFill>
                <a:latin typeface="Arial"/>
                <a:ea typeface="Arial"/>
                <a:cs typeface="Arial"/>
              </a:rPr>
              <a:t>Mean gene score: BFT 0.829 vs GenePT 0.802. GenePT remains higher on Lys4. Both use the same text encoder.</a:t>
            </a:r>
          </a:p>
        </p:txBody>
      </p:sp>
      <p:sp>
        <p:nvSpPr>
          <p:cNvPr id="105" name="Perturbation caption">
            <a:extLst xmlns:a="http://schemas.openxmlformats.org/drawingml/2006/main">
              <a:ext uri="{FF2B5EF4-FFF2-40B4-BE49-F238E27FC236}">
                <a16:creationId xmlns:a16="http://schemas.microsoft.com/office/drawing/2014/main" id="{BA5AEACB-0DB7-4829-A6C2-11814877AFA1}"/>
              </a:ext>
            </a:extLst>
          </p:cNvPr>
          <p:cNvSpPr>
            <a:spLocks xmlns:a="http://schemas.openxmlformats.org/drawingml/2006/main" noGrp="1"/>
          </p:cNvSpPr>
          <p:nvPr/>
        </p:nvSpPr>
        <p:spPr>
          <a:xfrm xmlns:a="http://schemas.openxmlformats.org/drawingml/2006/main">
            <a:off x="22078950" y="21526500"/>
            <a:ext cx="101727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0">
                <a:solidFill>
                  <a:srgbClr val="344854"/>
                </a:solidFill>
                <a:latin typeface="Arial"/>
                <a:ea typeface="Arial"/>
                <a:cs typeface="Arial"/>
              </a:defRPr>
            </a:defPPr>
          </a:lstStyle>
          <a:p xmlns:a="http://schemas.openxmlformats.org/drawingml/2006/main">
            <a:pPr algn="l">
              <a:buNone/>
              <a:defRPr sz="1350" b="0">
                <a:solidFill>
                  <a:srgbClr val="344854"/>
                </a:solidFill>
                <a:latin typeface="Arial"/>
                <a:ea typeface="Arial"/>
                <a:cs typeface="Arial"/>
              </a:defRPr>
            </a:pPr>
            <a:r>
              <a:rPr sz="1350" b="0">
                <a:solidFill>
                  <a:srgbClr val="344854"/>
                </a:solidFill>
                <a:latin typeface="Arial"/>
                <a:ea typeface="Arial"/>
                <a:cs typeface="Arial"/>
              </a:rPr>
              <a:t>Comparable STATE results across four datasets. Profile generation is zero-shot here; the STATE model is still trained.</a:t>
            </a:r>
          </a:p>
        </p:txBody>
      </p:sp>
      <p:sp>
        <p:nvSpPr>
          <p:cNvPr id="109" name="Motivation takeaway">
            <a:extLst xmlns:a="http://schemas.openxmlformats.org/drawingml/2006/main">
              <a:ext uri="{FF2B5EF4-FFF2-40B4-BE49-F238E27FC236}">
                <a16:creationId xmlns:a16="http://schemas.microsoft.com/office/drawing/2014/main" id="{21B64C01-32F5-4D1E-8625-621E92995CBC}"/>
              </a:ext>
            </a:extLst>
          </p:cNvPr>
          <p:cNvSpPr>
            <a:spLocks xmlns:a="http://schemas.openxmlformats.org/drawingml/2006/main" noGrp="1"/>
          </p:cNvSpPr>
          <p:nvPr/>
        </p:nvSpPr>
        <p:spPr>
          <a:xfrm xmlns:a="http://schemas.openxmlformats.org/drawingml/2006/main">
            <a:off x="6096000" y="9001125"/>
            <a:ext cx="47434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0054B8"/>
                </a:solidFill>
                <a:latin typeface="Arial"/>
                <a:ea typeface="Arial"/>
                <a:cs typeface="Arial"/>
              </a:defRPr>
            </a:defPPr>
          </a:lstStyle>
          <a:p xmlns:a="http://schemas.openxmlformats.org/drawingml/2006/main">
            <a:pPr algn="l">
              <a:buNone/>
              <a:defRPr sz="2325" b="1">
                <a:solidFill>
                  <a:srgbClr val="0054B8"/>
                </a:solidFill>
                <a:latin typeface="Arial"/>
                <a:ea typeface="Arial"/>
                <a:cs typeface="Arial"/>
              </a:defRPr>
            </a:pPr>
            <a:r>
              <a:rPr sz="2325" b="1">
                <a:solidFill>
                  <a:srgbClr val="0054B8"/>
                </a:solidFill>
                <a:latin typeface="Arial"/>
                <a:ea typeface="Arial"/>
                <a:cs typeface="Arial"/>
              </a:rPr>
              <a:t>Preserve useful difficulty while retaining broad knowledge.</a:t>
            </a:r>
          </a:p>
        </p:txBody>
      </p:sp>
      <p:sp>
        <p:nvSpPr>
          <p:cNvPr id="112" name="Method explanation">
            <a:extLst xmlns:a="http://schemas.openxmlformats.org/drawingml/2006/main">
              <a:ext uri="{FF2B5EF4-FFF2-40B4-BE49-F238E27FC236}">
                <a16:creationId xmlns:a16="http://schemas.microsoft.com/office/drawing/2014/main" id="{68D6E2D3-B5B5-4B88-9C2C-84FFD27BB233}"/>
              </a:ext>
            </a:extLst>
          </p:cNvPr>
          <p:cNvSpPr>
            <a:spLocks xmlns:a="http://schemas.openxmlformats.org/drawingml/2006/main" noGrp="1"/>
          </p:cNvSpPr>
          <p:nvPr/>
        </p:nvSpPr>
        <p:spPr>
          <a:xfrm xmlns:a="http://schemas.openxmlformats.org/drawingml/2006/main">
            <a:off x="11372850" y="10706100"/>
            <a:ext cx="20878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344854"/>
                </a:solidFill>
                <a:latin typeface="Arial"/>
                <a:ea typeface="Arial"/>
                <a:cs typeface="Arial"/>
              </a:defRPr>
            </a:defPPr>
          </a:lstStyle>
          <a:p xmlns:a="http://schemas.openxmlformats.org/drawingml/2006/main">
            <a:pPr algn="l">
              <a:buNone/>
              <a:defRPr sz="1950" b="0">
                <a:solidFill>
                  <a:srgbClr val="344854"/>
                </a:solidFill>
                <a:latin typeface="Arial"/>
                <a:ea typeface="Arial"/>
                <a:cs typeface="Arial"/>
              </a:defRPr>
            </a:pPr>
            <a:r>
              <a:rPr sz="1950" b="0">
                <a:solidFill>
                  <a:srgbClr val="344854"/>
                </a:solidFill>
                <a:latin typeface="Arial"/>
                <a:ea typeface="Arial"/>
                <a:cs typeface="Arial"/>
              </a:rPr>
              <a:t>Use the model’s own confidence; cap example weights. No reward model or external uncertainty estimator.</a:t>
            </a:r>
          </a:p>
        </p:txBody>
      </p:sp>
      <p:sp>
        <p:nvSpPr>
          <p:cNvPr id="115" name="Biomedical overview">
            <a:extLst xmlns:a="http://schemas.openxmlformats.org/drawingml/2006/main">
              <a:ext uri="{FF2B5EF4-FFF2-40B4-BE49-F238E27FC236}">
                <a16:creationId xmlns:a16="http://schemas.microsoft.com/office/drawing/2014/main" id="{4DDEB3B2-8AE1-4625-AA68-B1FE4B4AE2DB}"/>
              </a:ext>
            </a:extLst>
          </p:cNvPr>
          <p:cNvSpPr>
            <a:spLocks xmlns:a="http://schemas.openxmlformats.org/drawingml/2006/main" noGrp="1"/>
          </p:cNvSpPr>
          <p:nvPr/>
        </p:nvSpPr>
        <p:spPr>
          <a:xfrm xmlns:a="http://schemas.openxmlformats.org/drawingml/2006/main">
            <a:off x="666750" y="12334875"/>
            <a:ext cx="10172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344854"/>
                </a:solidFill>
                <a:latin typeface="Arial"/>
                <a:ea typeface="Arial"/>
                <a:cs typeface="Arial"/>
              </a:defRPr>
            </a:defPPr>
          </a:lstStyle>
          <a:p xmlns:a="http://schemas.openxmlformats.org/drawingml/2006/main">
            <a:pPr algn="l">
              <a:buNone/>
              <a:defRPr sz="2025" b="0">
                <a:solidFill>
                  <a:srgbClr val="344854"/>
                </a:solidFill>
                <a:latin typeface="Arial"/>
                <a:ea typeface="Arial"/>
                <a:cs typeface="Arial"/>
              </a:defRPr>
            </a:pPr>
            <a:r>
              <a:rPr sz="2025" b="0">
                <a:solidFill>
                  <a:srgbClr val="344854"/>
                </a:solidFill>
                <a:latin typeface="Arial"/>
                <a:ea typeface="Arial"/>
                <a:cs typeface="Arial"/>
              </a:rPr>
              <a:t>HealthBench Hard (70B): medical competence across five evaluation dimensions.</a:t>
            </a:r>
          </a:p>
        </p:txBody>
      </p:sp>
      <p:sp>
        <p:nvSpPr>
          <p:cNvPr id="118" name="GeneAgent heading">
            <a:extLst xmlns:a="http://schemas.openxmlformats.org/drawingml/2006/main">
              <a:ext uri="{FF2B5EF4-FFF2-40B4-BE49-F238E27FC236}">
                <a16:creationId xmlns:a16="http://schemas.microsoft.com/office/drawing/2014/main" id="{4E8E0B09-4ECE-4037-81B5-C438AC12C810}"/>
              </a:ext>
            </a:extLst>
          </p:cNvPr>
          <p:cNvSpPr>
            <a:spLocks xmlns:a="http://schemas.openxmlformats.org/drawingml/2006/main" noGrp="1"/>
          </p:cNvSpPr>
          <p:nvPr/>
        </p:nvSpPr>
        <p:spPr>
          <a:xfrm xmlns:a="http://schemas.openxmlformats.org/drawingml/2006/main">
            <a:off x="666750" y="17859375"/>
            <a:ext cx="101727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00" b="1">
                <a:solidFill>
                  <a:srgbClr val="183B66"/>
                </a:solidFill>
                <a:latin typeface="Arial"/>
                <a:ea typeface="Arial"/>
                <a:cs typeface="Arial"/>
              </a:defRPr>
            </a:defPPr>
          </a:lstStyle>
          <a:p xmlns:a="http://schemas.openxmlformats.org/drawingml/2006/main">
            <a:pPr algn="l">
              <a:buNone/>
              <a:defRPr sz="2600" b="1">
                <a:solidFill>
                  <a:srgbClr val="183B66"/>
                </a:solidFill>
                <a:latin typeface="Arial"/>
                <a:ea typeface="Arial"/>
                <a:cs typeface="Arial"/>
              </a:defRPr>
            </a:pPr>
            <a:r>
              <a:rPr sz="2600" b="1">
                <a:solidFill>
                  <a:srgbClr val="183B66"/>
                </a:solidFill>
                <a:latin typeface="Arial"/>
                <a:ea typeface="Arial"/>
                <a:cs typeface="Arial"/>
              </a:rPr>
              <a:t>Biological process reasoning</a:t>
            </a:r>
          </a:p>
        </p:txBody>
      </p:sp>
      <p:sp>
        <p:nvSpPr>
          <p:cNvPr id="130" name="Motivation scope">
            <a:extLst xmlns:a="http://schemas.openxmlformats.org/drawingml/2006/main">
              <a:ext uri="{FF2B5EF4-FFF2-40B4-BE49-F238E27FC236}">
                <a16:creationId xmlns:a16="http://schemas.microsoft.com/office/drawing/2014/main" id="{2311A676-5CBC-447F-8696-28F21AEC9C42}"/>
              </a:ext>
            </a:extLst>
          </p:cNvPr>
          <p:cNvSpPr>
            <a:spLocks xmlns:a="http://schemas.openxmlformats.org/drawingml/2006/main" noGrp="1"/>
          </p:cNvSpPr>
          <p:nvPr/>
        </p:nvSpPr>
        <p:spPr>
          <a:xfrm xmlns:a="http://schemas.openxmlformats.org/drawingml/2006/main">
            <a:off x="6096000" y="9953625"/>
            <a:ext cx="47434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344854"/>
                </a:solidFill>
                <a:latin typeface="Arial"/>
                <a:ea typeface="Arial"/>
                <a:cs typeface="Arial"/>
              </a:defRPr>
            </a:defPPr>
          </a:lstStyle>
          <a:p xmlns:a="http://schemas.openxmlformats.org/drawingml/2006/main">
            <a:pPr algn="l">
              <a:buNone/>
              <a:defRPr sz="1725" b="0">
                <a:solidFill>
                  <a:srgbClr val="344854"/>
                </a:solidFill>
                <a:latin typeface="Arial"/>
                <a:ea typeface="Arial"/>
                <a:cs typeface="Arial"/>
              </a:defRPr>
            </a:pPr>
            <a:r>
              <a:rPr sz="1725" b="0">
                <a:solidFill>
                  <a:srgbClr val="344854"/>
                </a:solidFill>
                <a:latin typeface="Arial"/>
                <a:ea typeface="Arial"/>
                <a:cs typeface="Arial"/>
              </a:rPr>
              <a:t>These associations motivate BFT. They do not identify every uncertain word as useful knowledge.</a:t>
            </a:r>
          </a:p>
        </p:txBody>
      </p:sp>
      <p:sp>
        <p:nvSpPr>
          <p:cNvPr id="132" name="Results banner">
            <a:extLst xmlns:a="http://schemas.openxmlformats.org/drawingml/2006/main">
              <a:ext uri="{FF2B5EF4-FFF2-40B4-BE49-F238E27FC236}">
                <a16:creationId xmlns:a16="http://schemas.microsoft.com/office/drawing/2014/main" id="{ED60C6FF-E797-4C11-9E2B-598EECFAFF59}"/>
              </a:ext>
            </a:extLst>
          </p:cNvPr>
          <p:cNvSpPr>
            <a:spLocks xmlns:a="http://schemas.openxmlformats.org/drawingml/2006/main" noGrp="1"/>
          </p:cNvSpPr>
          <p:nvPr/>
        </p:nvSpPr>
        <p:spPr>
          <a:xfrm xmlns:a="http://schemas.openxmlformats.org/drawingml/2006/main">
            <a:off x="666750" y="11049000"/>
            <a:ext cx="31584900" cy="609600"/>
          </a:xfrm>
          <a:prstGeom xmlns:a="http://schemas.openxmlformats.org/drawingml/2006/main" prst="rect">
            <a:avLst/>
          </a:prstGeom>
          <a:solidFill xmlns:a="http://schemas.openxmlformats.org/drawingml/2006/main">
            <a:srgbClr val="183B66"/>
          </a:solidFill>
          <a:ln xmlns:a="http://schemas.openxmlformats.org/drawingml/2006/main" w="0">
            <a:noFill/>
          </a:ln>
        </p:spPr>
        <p:txBody>
          <a:bodyPr xmlns:a="http://schemas.openxmlformats.org/drawingml/2006/main" wrap="square" lIns="171450" tIns="38100" rIns="114300" bIns="38100" anchor="ctr">
            <a:noAutofit/>
          </a:bodyPr>
          <a:lstStyle xmlns:a="http://schemas.openxmlformats.org/drawingml/2006/main">
            <a:defPPr algn="l">
              <a:defRPr sz="3225" b="1">
                <a:solidFill>
                  <a:srgbClr val="FFFFFF"/>
                </a:solidFill>
                <a:latin typeface="Arial"/>
                <a:ea typeface="Arial"/>
                <a:cs typeface="Arial"/>
              </a:defRPr>
            </a:defPPr>
          </a:lstStyle>
          <a:p xmlns:a="http://schemas.openxmlformats.org/drawingml/2006/main">
            <a:pPr algn="l">
              <a:buNone/>
              <a:defRPr sz="3225" b="1">
                <a:solidFill>
                  <a:srgbClr val="FFFFFF"/>
                </a:solidFill>
                <a:latin typeface="Arial"/>
                <a:ea typeface="Arial"/>
                <a:cs typeface="Arial"/>
              </a:defRPr>
            </a:pPr>
            <a:r>
              <a:rPr sz="3225" b="1">
                <a:solidFill>
                  <a:srgbClr val="FFFFFF"/>
                </a:solidFill>
                <a:latin typeface="Arial"/>
                <a:ea typeface="Arial"/>
                <a:cs typeface="Arial"/>
              </a:rPr>
              <a:t>4  Experimental results: biomedical gains with less general forgetting</a:t>
            </a:r>
          </a:p>
        </p:txBody>
      </p:sp>
      <p:sp>
        <p:nvSpPr>
          <p:cNvPr id="137" name="Retention heading">
            <a:extLst xmlns:a="http://schemas.openxmlformats.org/drawingml/2006/main">
              <a:ext uri="{FF2B5EF4-FFF2-40B4-BE49-F238E27FC236}">
                <a16:creationId xmlns:a16="http://schemas.microsoft.com/office/drawing/2014/main" id="{C408CA4A-9D4F-4177-B765-5F5979A1C602}"/>
              </a:ext>
            </a:extLst>
          </p:cNvPr>
          <p:cNvSpPr>
            <a:spLocks xmlns:a="http://schemas.openxmlformats.org/drawingml/2006/main" noGrp="1"/>
          </p:cNvSpPr>
          <p:nvPr/>
        </p:nvSpPr>
        <p:spPr>
          <a:xfrm xmlns:a="http://schemas.openxmlformats.org/drawingml/2006/main">
            <a:off x="11372850" y="11811000"/>
            <a:ext cx="101727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600" b="1">
                <a:solidFill>
                  <a:srgbClr val="183B66"/>
                </a:solidFill>
                <a:latin typeface="Arial"/>
                <a:ea typeface="Arial"/>
                <a:cs typeface="Arial"/>
              </a:defRPr>
            </a:defPPr>
          </a:lstStyle>
          <a:p xmlns:a="http://schemas.openxmlformats.org/drawingml/2006/main">
            <a:pPr algn="l">
              <a:buNone/>
              <a:defRPr sz="2600" b="1">
                <a:solidFill>
                  <a:srgbClr val="183B66"/>
                </a:solidFill>
                <a:latin typeface="Arial"/>
                <a:ea typeface="Arial"/>
                <a:cs typeface="Arial"/>
              </a:defRPr>
            </a:pPr>
            <a:r>
              <a:rPr sz="2600" b="1">
                <a:solidFill>
                  <a:srgbClr val="183B66"/>
                </a:solidFill>
                <a:latin typeface="Arial"/>
                <a:ea typeface="Arial"/>
                <a:cs typeface="Arial"/>
              </a:rPr>
              <a:t>Preserving general capability</a:t>
            </a:r>
          </a:p>
        </p:txBody>
      </p:sp>
      <p:sp>
        <p:nvSpPr>
          <p:cNvPr id="138" name="Retention intro">
            <a:extLst xmlns:a="http://schemas.openxmlformats.org/drawingml/2006/main">
              <a:ext uri="{FF2B5EF4-FFF2-40B4-BE49-F238E27FC236}">
                <a16:creationId xmlns:a16="http://schemas.microsoft.com/office/drawing/2014/main" id="{05043B58-6EF1-4301-BF29-956E67B2CC91}"/>
              </a:ext>
            </a:extLst>
          </p:cNvPr>
          <p:cNvSpPr>
            <a:spLocks xmlns:a="http://schemas.openxmlformats.org/drawingml/2006/main" noGrp="1"/>
          </p:cNvSpPr>
          <p:nvPr/>
        </p:nvSpPr>
        <p:spPr>
          <a:xfrm xmlns:a="http://schemas.openxmlformats.org/drawingml/2006/main">
            <a:off x="11372850" y="12334875"/>
            <a:ext cx="101727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344854"/>
                </a:solidFill>
                <a:latin typeface="Arial"/>
                <a:ea typeface="Arial"/>
                <a:cs typeface="Arial"/>
              </a:defRPr>
            </a:defPPr>
          </a:lstStyle>
          <a:p xmlns:a="http://schemas.openxmlformats.org/drawingml/2006/main">
            <a:pPr algn="l">
              <a:buNone/>
              <a:defRPr sz="2025" b="0">
                <a:solidFill>
                  <a:srgbClr val="344854"/>
                </a:solidFill>
                <a:latin typeface="Arial"/>
                <a:ea typeface="Arial"/>
                <a:cs typeface="Arial"/>
              </a:defRPr>
            </a:pPr>
            <a:r>
              <a:rPr sz="2025" b="0">
                <a:solidFill>
                  <a:srgbClr val="344854"/>
                </a:solidFill>
                <a:latin typeface="Arial"/>
                <a:ea typeface="Arial"/>
                <a:cs typeface="Arial"/>
              </a:rPr>
              <a:t>MMLU and CMMLU (70B): BFT preserves more general knowledge than SFT while improving biomedical skills.</a:t>
            </a:r>
          </a:p>
        </p:txBody>
      </p:sp>
      <p:sp>
        <p:nvSpPr>
          <p:cNvPr id="142" name="STEM takeaway">
            <a:extLst xmlns:a="http://schemas.openxmlformats.org/drawingml/2006/main">
              <a:ext uri="{FF2B5EF4-FFF2-40B4-BE49-F238E27FC236}">
                <a16:creationId xmlns:a16="http://schemas.microsoft.com/office/drawing/2014/main" id="{2908C676-CBD7-4691-810A-94D25CD429F0}"/>
              </a:ext>
            </a:extLst>
          </p:cNvPr>
          <p:cNvSpPr>
            <a:spLocks xmlns:a="http://schemas.openxmlformats.org/drawingml/2006/main" noGrp="1"/>
          </p:cNvSpPr>
          <p:nvPr/>
        </p:nvSpPr>
        <p:spPr>
          <a:xfrm xmlns:a="http://schemas.openxmlformats.org/drawingml/2006/main">
            <a:off x="11372850" y="21478875"/>
            <a:ext cx="101727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1">
                <a:solidFill>
                  <a:srgbClr val="0054B8"/>
                </a:solidFill>
                <a:latin typeface="Arial"/>
                <a:ea typeface="Arial"/>
                <a:cs typeface="Arial"/>
              </a:defRPr>
            </a:defPPr>
          </a:lstStyle>
          <a:p xmlns:a="http://schemas.openxmlformats.org/drawingml/2006/main">
            <a:pPr algn="l">
              <a:buNone/>
              <a:defRPr sz="2100" b="1">
                <a:solidFill>
                  <a:srgbClr val="0054B8"/>
                </a:solidFill>
                <a:latin typeface="Arial"/>
                <a:ea typeface="Arial"/>
                <a:cs typeface="Arial"/>
              </a:defRPr>
            </a:pPr>
            <a:r>
              <a:rPr sz="2100" b="1">
                <a:solidFill>
                  <a:srgbClr val="0054B8"/>
                </a:solidFill>
                <a:latin typeface="Arial"/>
                <a:ea typeface="Arial"/>
                <a:cs typeface="Arial"/>
              </a:rPr>
              <a:t>STEM adaptation demonstrated in biomedicine.</a:t>
            </a:r>
          </a:p>
        </p:txBody>
      </p:sp>
      <p:sp>
        <p:nvSpPr>
          <p:cNvPr id="150" name="MMLU heading">
            <a:extLst xmlns:a="http://schemas.openxmlformats.org/drawingml/2006/main">
              <a:ext uri="{FF2B5EF4-FFF2-40B4-BE49-F238E27FC236}">
                <a16:creationId xmlns:a16="http://schemas.microsoft.com/office/drawing/2014/main" id="{712472B8-3C56-448E-83C3-EB92C59BC5F5}"/>
              </a:ext>
            </a:extLst>
          </p:cNvPr>
          <p:cNvSpPr>
            <a:spLocks xmlns:a="http://schemas.openxmlformats.org/drawingml/2006/main" noGrp="1"/>
          </p:cNvSpPr>
          <p:nvPr/>
        </p:nvSpPr>
        <p:spPr>
          <a:xfrm xmlns:a="http://schemas.openxmlformats.org/drawingml/2006/main">
            <a:off x="11372850" y="13239750"/>
            <a:ext cx="4895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183B66"/>
                </a:solidFill>
                <a:latin typeface="Arial"/>
                <a:ea typeface="Arial"/>
                <a:cs typeface="Arial"/>
              </a:defRPr>
            </a:defPPr>
          </a:lstStyle>
          <a:p xmlns:a="http://schemas.openxmlformats.org/drawingml/2006/main">
            <a:pPr algn="l">
              <a:buNone/>
              <a:defRPr sz="2400" b="1">
                <a:solidFill>
                  <a:srgbClr val="183B66"/>
                </a:solidFill>
                <a:latin typeface="Arial"/>
                <a:ea typeface="Arial"/>
                <a:cs typeface="Arial"/>
              </a:defRPr>
            </a:pPr>
            <a:r>
              <a:rPr sz="2400" b="1">
                <a:solidFill>
                  <a:srgbClr val="183B66"/>
                </a:solidFill>
                <a:latin typeface="Arial"/>
                <a:ea typeface="Arial"/>
                <a:cs typeface="Arial"/>
              </a:rPr>
              <a:t>MMLU</a:t>
            </a:r>
          </a:p>
        </p:txBody>
      </p:sp>
      <p:sp>
        <p:nvSpPr>
          <p:cNvPr id="151" name="CMMLU heading">
            <a:extLst xmlns:a="http://schemas.openxmlformats.org/drawingml/2006/main">
              <a:ext uri="{FF2B5EF4-FFF2-40B4-BE49-F238E27FC236}">
                <a16:creationId xmlns:a16="http://schemas.microsoft.com/office/drawing/2014/main" id="{C873389F-B5C6-4CA8-BBE1-0B7446E54773}"/>
              </a:ext>
            </a:extLst>
          </p:cNvPr>
          <p:cNvSpPr>
            <a:spLocks xmlns:a="http://schemas.openxmlformats.org/drawingml/2006/main" noGrp="1"/>
          </p:cNvSpPr>
          <p:nvPr/>
        </p:nvSpPr>
        <p:spPr>
          <a:xfrm xmlns:a="http://schemas.openxmlformats.org/drawingml/2006/main">
            <a:off x="16649700" y="13239750"/>
            <a:ext cx="4895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b="1">
                <a:solidFill>
                  <a:srgbClr val="183B66"/>
                </a:solidFill>
                <a:latin typeface="Arial"/>
                <a:ea typeface="Arial"/>
                <a:cs typeface="Arial"/>
              </a:defRPr>
            </a:defPPr>
          </a:lstStyle>
          <a:p xmlns:a="http://schemas.openxmlformats.org/drawingml/2006/main">
            <a:pPr algn="l">
              <a:buNone/>
              <a:defRPr sz="2400" b="1">
                <a:solidFill>
                  <a:srgbClr val="183B66"/>
                </a:solidFill>
                <a:latin typeface="Arial"/>
                <a:ea typeface="Arial"/>
                <a:cs typeface="Arial"/>
              </a:defRPr>
            </a:pPr>
            <a:r>
              <a:rPr sz="2400" b="1">
                <a:solidFill>
                  <a:srgbClr val="183B66"/>
                </a:solidFill>
                <a:latin typeface="Arial"/>
                <a:ea typeface="Arial"/>
                <a:cs typeface="Arial"/>
              </a:rPr>
              <a:t>CMMLU</a:t>
            </a:r>
          </a:p>
        </p:txBody>
      </p:sp>
      <p:pic>
        <p:nvPicPr>
          <p:cNvPr id="152" name="">
            <a:extLst xmlns:a="http://schemas.openxmlformats.org/drawingml/2006/main">
              <a:ext uri="{FF2B5EF4-FFF2-40B4-BE49-F238E27FC236}">
                <a16:creationId xmlns:a16="http://schemas.microsoft.com/office/drawing/2014/main" id="{15245A53-4FBC-4130-A849-68A984630284}"/>
              </a:ext>
            </a:extLst>
          </p:cNvPr>
          <p:cNvPicPr>
            <a:picLocks xmlns:a="http://schemas.openxmlformats.org/drawingml/2006/main" noChangeAspect="1"/>
          </p:cNvPicPr>
          <p:nvPr/>
        </p:nvPicPr>
        <p:blipFill>
          <a:blip xmlns:r="http://schemas.openxmlformats.org/officeDocument/2006/relationships" xmlns:a="http://schemas.openxmlformats.org/drawingml/2006/main" r:embed="R5fb03de54df64476"/>
          <a:stretch xmlns:a="http://schemas.openxmlformats.org/drawingml/2006/main"/>
        </p:blipFill>
        <p:spPr>
          <a:xfrm xmlns:a="http://schemas.openxmlformats.org/drawingml/2006/main">
            <a:off x="2388747" y="5048250"/>
            <a:ext cx="6728707" cy="1762125"/>
          </a:xfrm>
          <a:prstGeom xmlns:a="http://schemas.openxmlformats.org/drawingml/2006/main" prst="rect">
            <a:avLst/>
          </a:prstGeom>
        </p:spPr>
      </p:pic>
      <p:pic>
        <p:nvPicPr>
          <p:cNvPr id="153" name="">
            <a:extLst xmlns:a="http://schemas.openxmlformats.org/drawingml/2006/main">
              <a:ext uri="{FF2B5EF4-FFF2-40B4-BE49-F238E27FC236}">
                <a16:creationId xmlns:a16="http://schemas.microsoft.com/office/drawing/2014/main" id="{F3BEDC9F-1DEF-4B87-B965-B84555F76AFC}"/>
              </a:ext>
            </a:extLst>
          </p:cNvPr>
          <p:cNvPicPr>
            <a:picLocks xmlns:a="http://schemas.openxmlformats.org/drawingml/2006/main" noChangeAspect="1"/>
          </p:cNvPicPr>
          <p:nvPr/>
        </p:nvPicPr>
        <p:blipFill>
          <a:blip xmlns:r="http://schemas.openxmlformats.org/officeDocument/2006/relationships" xmlns:a="http://schemas.openxmlformats.org/drawingml/2006/main" r:embed="R75d8807919e949e4"/>
          <a:stretch xmlns:a="http://schemas.openxmlformats.org/drawingml/2006/main"/>
        </p:blipFill>
        <p:spPr>
          <a:xfrm xmlns:a="http://schemas.openxmlformats.org/drawingml/2006/main">
            <a:off x="982510" y="7810500"/>
            <a:ext cx="4511979" cy="2667000"/>
          </a:xfrm>
          <a:prstGeom xmlns:a="http://schemas.openxmlformats.org/drawingml/2006/main" prst="rect">
            <a:avLst/>
          </a:prstGeom>
        </p:spPr>
      </p:pic>
      <p:sp>
        <p:nvSpPr>
          <p:cNvPr id="154" name="Method token step">
            <a:extLst xmlns:a="http://schemas.openxmlformats.org/drawingml/2006/main">
              <a:ext uri="{FF2B5EF4-FFF2-40B4-BE49-F238E27FC236}">
                <a16:creationId xmlns:a16="http://schemas.microsoft.com/office/drawing/2014/main" id="{C25C813D-8AF8-4792-AD8F-6AAA5A6D3AE6}"/>
              </a:ext>
            </a:extLst>
          </p:cNvPr>
          <p:cNvSpPr>
            <a:spLocks xmlns:a="http://schemas.openxmlformats.org/drawingml/2006/main" noGrp="1"/>
          </p:cNvSpPr>
          <p:nvPr/>
        </p:nvSpPr>
        <p:spPr>
          <a:xfrm xmlns:a="http://schemas.openxmlformats.org/drawingml/2006/main">
            <a:off x="11372850" y="414337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1">
                <a:solidFill>
                  <a:srgbClr val="183B66"/>
                </a:solidFill>
                <a:latin typeface="Arial"/>
                <a:ea typeface="Arial"/>
                <a:cs typeface="Arial"/>
              </a:defRPr>
            </a:defPPr>
          </a:lstStyle>
          <a:p xmlns:a="http://schemas.openxmlformats.org/drawingml/2006/main">
            <a:pPr algn="l">
              <a:defRPr sz="2325" b="1">
                <a:solidFill>
                  <a:srgbClr val="183B66"/>
                </a:solidFill>
                <a:latin typeface="Arial"/>
                <a:ea typeface="Arial"/>
                <a:cs typeface="Arial"/>
              </a:defRPr>
            </a:pPr>
            <a:r>
              <a:rPr sz="2325" b="1">
                <a:solidFill>
                  <a:srgbClr val="183B66"/>
                </a:solidFill>
                <a:latin typeface="Arial"/>
                <a:ea typeface="Arial"/>
                <a:cs typeface="Arial"/>
              </a:rPr>
              <a:t>1  Keep useful words in difficult passages</a:t>
            </a:r>
          </a:p>
        </p:txBody>
      </p:sp>
      <p:sp>
        <p:nvSpPr>
          <p:cNvPr id="155" name="Method sample step">
            <a:extLst xmlns:a="http://schemas.openxmlformats.org/drawingml/2006/main">
              <a:ext uri="{FF2B5EF4-FFF2-40B4-BE49-F238E27FC236}">
                <a16:creationId xmlns:a16="http://schemas.microsoft.com/office/drawing/2014/main" id="{3D9B32F0-B7F0-4A3D-BDFB-AE124D873115}"/>
              </a:ext>
            </a:extLst>
          </p:cNvPr>
          <p:cNvSpPr>
            <a:spLocks xmlns:a="http://schemas.openxmlformats.org/drawingml/2006/main" noGrp="1"/>
          </p:cNvSpPr>
          <p:nvPr/>
        </p:nvSpPr>
        <p:spPr>
          <a:xfrm xmlns:a="http://schemas.openxmlformats.org/drawingml/2006/main">
            <a:off x="22898100" y="4143375"/>
            <a:ext cx="93535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b="1">
                <a:solidFill>
                  <a:srgbClr val="183B66"/>
                </a:solidFill>
                <a:latin typeface="Arial"/>
                <a:ea typeface="Arial"/>
                <a:cs typeface="Arial"/>
              </a:defRPr>
            </a:defPPr>
          </a:lstStyle>
          <a:p xmlns:a="http://schemas.openxmlformats.org/drawingml/2006/main">
            <a:pPr algn="l">
              <a:defRPr sz="2250" b="1">
                <a:solidFill>
                  <a:srgbClr val="183B66"/>
                </a:solidFill>
                <a:latin typeface="Arial"/>
                <a:ea typeface="Arial"/>
                <a:cs typeface="Arial"/>
              </a:defRPr>
            </a:pPr>
            <a:r>
              <a:rPr sz="2250" b="1">
                <a:solidFill>
                  <a:srgbClr val="183B66"/>
                </a:solidFill>
                <a:latin typeface="Arial"/>
                <a:ea typeface="Arial"/>
                <a:cs typeface="Arial"/>
              </a:rPr>
              <a:t>2  Prioritize examples with hard passages</a:t>
            </a:r>
          </a:p>
        </p:txBody>
      </p:sp>
      <p:pic>
        <p:nvPicPr>
          <p:cNvPr id="156" name="">
            <a:extLst xmlns:a="http://schemas.openxmlformats.org/drawingml/2006/main">
              <a:ext uri="{FF2B5EF4-FFF2-40B4-BE49-F238E27FC236}">
                <a16:creationId xmlns:a16="http://schemas.microsoft.com/office/drawing/2014/main" id="{50A24DCC-D02E-4DA8-AB9E-FD85F4B380CE}"/>
              </a:ext>
            </a:extLst>
          </p:cNvPr>
          <p:cNvPicPr>
            <a:picLocks xmlns:a="http://schemas.openxmlformats.org/drawingml/2006/main" noChangeAspect="1"/>
          </p:cNvPicPr>
          <p:nvPr/>
        </p:nvPicPr>
        <p:blipFill>
          <a:blip xmlns:r="http://schemas.openxmlformats.org/officeDocument/2006/relationships" xmlns:a="http://schemas.openxmlformats.org/drawingml/2006/main" r:embed="R1391f857fd57435a"/>
          <a:stretch xmlns:a="http://schemas.openxmlformats.org/drawingml/2006/main"/>
        </p:blipFill>
        <p:spPr>
          <a:xfrm xmlns:a="http://schemas.openxmlformats.org/drawingml/2006/main">
            <a:off x="11743320" y="4572000"/>
            <a:ext cx="10403310" cy="6000750"/>
          </a:xfrm>
          <a:prstGeom xmlns:a="http://schemas.openxmlformats.org/drawingml/2006/main" prst="rect">
            <a:avLst/>
          </a:prstGeom>
        </p:spPr>
      </p:pic>
      <p:pic>
        <p:nvPicPr>
          <p:cNvPr id="157" name="">
            <a:extLst xmlns:a="http://schemas.openxmlformats.org/drawingml/2006/main">
              <a:ext uri="{FF2B5EF4-FFF2-40B4-BE49-F238E27FC236}">
                <a16:creationId xmlns:a16="http://schemas.microsoft.com/office/drawing/2014/main" id="{5463AA77-B922-401E-AF11-EF7FFD230012}"/>
              </a:ext>
            </a:extLst>
          </p:cNvPr>
          <p:cNvPicPr>
            <a:picLocks xmlns:a="http://schemas.openxmlformats.org/drawingml/2006/main" noChangeAspect="1"/>
          </p:cNvPicPr>
          <p:nvPr/>
        </p:nvPicPr>
        <p:blipFill>
          <a:blip xmlns:r="http://schemas.openxmlformats.org/officeDocument/2006/relationships" xmlns:a="http://schemas.openxmlformats.org/drawingml/2006/main" r:embed="R2c76664ac9c84be4"/>
          <a:stretch xmlns:a="http://schemas.openxmlformats.org/drawingml/2006/main"/>
        </p:blipFill>
        <p:spPr>
          <a:xfrm xmlns:a="http://schemas.openxmlformats.org/drawingml/2006/main">
            <a:off x="22900175" y="4572000"/>
            <a:ext cx="9349400" cy="3838575"/>
          </a:xfrm>
          <a:prstGeom xmlns:a="http://schemas.openxmlformats.org/drawingml/2006/main" prst="rect">
            <a:avLst/>
          </a:prstGeom>
        </p:spPr>
      </p:pic>
      <p:sp>
        <p:nvSpPr>
          <p:cNvPr id="158" name="Method combine step">
            <a:extLst xmlns:a="http://schemas.openxmlformats.org/drawingml/2006/main">
              <a:ext uri="{FF2B5EF4-FFF2-40B4-BE49-F238E27FC236}">
                <a16:creationId xmlns:a16="http://schemas.microsoft.com/office/drawing/2014/main" id="{5D2AB33A-0942-48BB-B3D1-28F5CBE39AB9}"/>
              </a:ext>
            </a:extLst>
          </p:cNvPr>
          <p:cNvSpPr>
            <a:spLocks xmlns:a="http://schemas.openxmlformats.org/drawingml/2006/main" noGrp="1"/>
          </p:cNvSpPr>
          <p:nvPr/>
        </p:nvSpPr>
        <p:spPr>
          <a:xfrm xmlns:a="http://schemas.openxmlformats.org/drawingml/2006/main">
            <a:off x="22898100" y="8429625"/>
            <a:ext cx="93535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1">
                <a:solidFill>
                  <a:srgbClr val="183B66"/>
                </a:solidFill>
                <a:latin typeface="Arial"/>
                <a:ea typeface="Arial"/>
                <a:cs typeface="Arial"/>
              </a:defRPr>
            </a:defPPr>
          </a:lstStyle>
          <a:p xmlns:a="http://schemas.openxmlformats.org/drawingml/2006/main">
            <a:pPr algn="l">
              <a:defRPr sz="2175" b="1">
                <a:solidFill>
                  <a:srgbClr val="183B66"/>
                </a:solidFill>
                <a:latin typeface="Arial"/>
                <a:ea typeface="Arial"/>
                <a:cs typeface="Arial"/>
              </a:defRPr>
            </a:pPr>
            <a:r>
              <a:rPr sz="2175" b="1">
                <a:solidFill>
                  <a:srgbClr val="183B66"/>
                </a:solidFill>
                <a:latin typeface="Arial"/>
                <a:ea typeface="Arial"/>
                <a:cs typeface="Arial"/>
              </a:rPr>
              <a:t>3  Combine both signals during training</a:t>
            </a:r>
          </a:p>
        </p:txBody>
      </p:sp>
      <p:pic>
        <p:nvPicPr>
          <p:cNvPr id="159" name="">
            <a:extLst xmlns:a="http://schemas.openxmlformats.org/drawingml/2006/main">
              <a:ext uri="{FF2B5EF4-FFF2-40B4-BE49-F238E27FC236}">
                <a16:creationId xmlns:a16="http://schemas.microsoft.com/office/drawing/2014/main" id="{0CC5C9BE-508E-4E0F-A987-0FC6B0A713D7}"/>
              </a:ext>
            </a:extLst>
          </p:cNvPr>
          <p:cNvPicPr>
            <a:picLocks xmlns:a="http://schemas.openxmlformats.org/drawingml/2006/main" noChangeAspect="1"/>
          </p:cNvPicPr>
          <p:nvPr/>
        </p:nvPicPr>
        <p:blipFill>
          <a:blip xmlns:r="http://schemas.openxmlformats.org/officeDocument/2006/relationships" xmlns:a="http://schemas.openxmlformats.org/drawingml/2006/main" r:embed="R78ae22f38aa84f34"/>
          <a:stretch xmlns:a="http://schemas.openxmlformats.org/drawingml/2006/main"/>
        </p:blipFill>
        <p:spPr>
          <a:xfrm xmlns:a="http://schemas.openxmlformats.org/drawingml/2006/main">
            <a:off x="22898100" y="8850584"/>
            <a:ext cx="9353550" cy="1825083"/>
          </a:xfrm>
          <a:prstGeom xmlns:a="http://schemas.openxmlformats.org/drawingml/2006/main" prst="rect">
            <a:avLst/>
          </a:prstGeom>
        </p:spPr>
      </p:pic>
      <p:pic>
        <p:nvPicPr>
          <p:cNvPr id="160" name="">
            <a:extLst xmlns:a="http://schemas.openxmlformats.org/drawingml/2006/main">
              <a:ext uri="{FF2B5EF4-FFF2-40B4-BE49-F238E27FC236}">
                <a16:creationId xmlns:a16="http://schemas.microsoft.com/office/drawing/2014/main" id="{25FD5A79-3FD0-4A72-B64C-DE970594640E}"/>
              </a:ext>
            </a:extLst>
          </p:cNvPr>
          <p:cNvPicPr>
            <a:picLocks xmlns:a="http://schemas.openxmlformats.org/drawingml/2006/main" noChangeAspect="1"/>
          </p:cNvPicPr>
          <p:nvPr/>
        </p:nvPicPr>
        <p:blipFill>
          <a:blip xmlns:r="http://schemas.openxmlformats.org/officeDocument/2006/relationships" xmlns:a="http://schemas.openxmlformats.org/drawingml/2006/main" r:embed="R98a98d1d3cd348e6"/>
          <a:stretch xmlns:a="http://schemas.openxmlformats.org/drawingml/2006/main"/>
        </p:blipFill>
        <p:spPr>
          <a:xfrm xmlns:a="http://schemas.openxmlformats.org/drawingml/2006/main">
            <a:off x="2683218" y="12954000"/>
            <a:ext cx="6139764" cy="4286250"/>
          </a:xfrm>
          <a:prstGeom xmlns:a="http://schemas.openxmlformats.org/drawingml/2006/main" prst="rect">
            <a:avLst/>
          </a:prstGeom>
        </p:spPr>
      </p:pic>
      <p:pic>
        <p:nvPicPr>
          <p:cNvPr id="161" name="">
            <a:extLst xmlns:a="http://schemas.openxmlformats.org/drawingml/2006/main">
              <a:ext uri="{FF2B5EF4-FFF2-40B4-BE49-F238E27FC236}">
                <a16:creationId xmlns:a16="http://schemas.microsoft.com/office/drawing/2014/main" id="{90A3F587-403B-44CA-82EF-E3BF412E460A}"/>
              </a:ext>
            </a:extLst>
          </p:cNvPr>
          <p:cNvPicPr>
            <a:picLocks xmlns:a="http://schemas.openxmlformats.org/drawingml/2006/main" noChangeAspect="1"/>
          </p:cNvPicPr>
          <p:nvPr/>
        </p:nvPicPr>
        <p:blipFill>
          <a:blip xmlns:r="http://schemas.openxmlformats.org/officeDocument/2006/relationships" xmlns:a="http://schemas.openxmlformats.org/drawingml/2006/main" r:embed="Rf37a95beeab345b6"/>
          <a:stretch xmlns:a="http://schemas.openxmlformats.org/drawingml/2006/main"/>
        </p:blipFill>
        <p:spPr>
          <a:xfrm xmlns:a="http://schemas.openxmlformats.org/drawingml/2006/main">
            <a:off x="666750" y="17368093"/>
            <a:ext cx="10172700" cy="268189"/>
          </a:xfrm>
          <a:prstGeom xmlns:a="http://schemas.openxmlformats.org/drawingml/2006/main" prst="rect">
            <a:avLst/>
          </a:prstGeom>
        </p:spPr>
      </p:pic>
      <p:pic>
        <p:nvPicPr>
          <p:cNvPr id="162" name="">
            <a:extLst xmlns:a="http://schemas.openxmlformats.org/drawingml/2006/main">
              <a:ext uri="{FF2B5EF4-FFF2-40B4-BE49-F238E27FC236}">
                <a16:creationId xmlns:a16="http://schemas.microsoft.com/office/drawing/2014/main" id="{E7920504-D29C-42FF-8AE5-3538A66656FF}"/>
              </a:ext>
            </a:extLst>
          </p:cNvPr>
          <p:cNvPicPr>
            <a:picLocks xmlns:a="http://schemas.openxmlformats.org/drawingml/2006/main" noChangeAspect="1"/>
          </p:cNvPicPr>
          <p:nvPr/>
        </p:nvPicPr>
        <p:blipFill>
          <a:blip xmlns:r="http://schemas.openxmlformats.org/officeDocument/2006/relationships" xmlns:a="http://schemas.openxmlformats.org/drawingml/2006/main" r:embed="Rbe388d153a544bfd"/>
          <a:stretch xmlns:a="http://schemas.openxmlformats.org/drawingml/2006/main"/>
        </p:blipFill>
        <p:spPr>
          <a:xfrm xmlns:a="http://schemas.openxmlformats.org/drawingml/2006/main">
            <a:off x="2030584" y="18383250"/>
            <a:ext cx="7445032" cy="3048000"/>
          </a:xfrm>
          <a:prstGeom xmlns:a="http://schemas.openxmlformats.org/drawingml/2006/main" prst="rect">
            <a:avLst/>
          </a:prstGeom>
        </p:spPr>
      </p:pic>
      <p:pic>
        <p:nvPicPr>
          <p:cNvPr id="163" name="">
            <a:extLst xmlns:a="http://schemas.openxmlformats.org/drawingml/2006/main">
              <a:ext uri="{FF2B5EF4-FFF2-40B4-BE49-F238E27FC236}">
                <a16:creationId xmlns:a16="http://schemas.microsoft.com/office/drawing/2014/main" id="{78BAF997-C506-4B4C-BDD6-307F0169ED29}"/>
              </a:ext>
            </a:extLst>
          </p:cNvPr>
          <p:cNvPicPr>
            <a:picLocks xmlns:a="http://schemas.openxmlformats.org/drawingml/2006/main" noChangeAspect="1"/>
          </p:cNvPicPr>
          <p:nvPr/>
        </p:nvPicPr>
        <p:blipFill>
          <a:blip xmlns:r="http://schemas.openxmlformats.org/officeDocument/2006/relationships" xmlns:a="http://schemas.openxmlformats.org/drawingml/2006/main" r:embed="R16530a13c4e94fd9"/>
          <a:stretch xmlns:a="http://schemas.openxmlformats.org/drawingml/2006/main"/>
        </p:blipFill>
        <p:spPr>
          <a:xfrm xmlns:a="http://schemas.openxmlformats.org/drawingml/2006/main">
            <a:off x="666750" y="21610789"/>
            <a:ext cx="10172700" cy="212423"/>
          </a:xfrm>
          <a:prstGeom xmlns:a="http://schemas.openxmlformats.org/drawingml/2006/main" prst="rect">
            <a:avLst/>
          </a:prstGeom>
        </p:spPr>
      </p:pic>
      <p:pic>
        <p:nvPicPr>
          <p:cNvPr id="164" name="">
            <a:extLst xmlns:a="http://schemas.openxmlformats.org/drawingml/2006/main">
              <a:ext uri="{FF2B5EF4-FFF2-40B4-BE49-F238E27FC236}">
                <a16:creationId xmlns:a16="http://schemas.microsoft.com/office/drawing/2014/main" id="{6AB30AB8-21FE-486A-9C7F-7B98F0B5C15D}"/>
              </a:ext>
            </a:extLst>
          </p:cNvPr>
          <p:cNvPicPr>
            <a:picLocks xmlns:a="http://schemas.openxmlformats.org/drawingml/2006/main" noChangeAspect="1"/>
          </p:cNvPicPr>
          <p:nvPr/>
        </p:nvPicPr>
        <p:blipFill>
          <a:blip xmlns:r="http://schemas.openxmlformats.org/officeDocument/2006/relationships" xmlns:a="http://schemas.openxmlformats.org/drawingml/2006/main" r:embed="Rb44ad2998f0c47f6"/>
          <a:stretch xmlns:a="http://schemas.openxmlformats.org/drawingml/2006/main"/>
        </p:blipFill>
        <p:spPr>
          <a:xfrm xmlns:a="http://schemas.openxmlformats.org/drawingml/2006/main">
            <a:off x="11372850" y="13781141"/>
            <a:ext cx="4895850" cy="5203718"/>
          </a:xfrm>
          <a:prstGeom xmlns:a="http://schemas.openxmlformats.org/drawingml/2006/main" prst="rect">
            <a:avLst/>
          </a:prstGeom>
        </p:spPr>
      </p:pic>
      <p:pic>
        <p:nvPicPr>
          <p:cNvPr id="165" name="">
            <a:extLst xmlns:a="http://schemas.openxmlformats.org/drawingml/2006/main">
              <a:ext uri="{FF2B5EF4-FFF2-40B4-BE49-F238E27FC236}">
                <a16:creationId xmlns:a16="http://schemas.microsoft.com/office/drawing/2014/main" id="{743A61CB-E98C-4072-9F81-B55C2FE62109}"/>
              </a:ext>
            </a:extLst>
          </p:cNvPr>
          <p:cNvPicPr>
            <a:picLocks xmlns:a="http://schemas.openxmlformats.org/drawingml/2006/main" noChangeAspect="1"/>
          </p:cNvPicPr>
          <p:nvPr/>
        </p:nvPicPr>
        <p:blipFill>
          <a:blip xmlns:r="http://schemas.openxmlformats.org/officeDocument/2006/relationships" xmlns:a="http://schemas.openxmlformats.org/drawingml/2006/main" r:embed="Rc156c493d08247f5"/>
          <a:stretch xmlns:a="http://schemas.openxmlformats.org/drawingml/2006/main"/>
        </p:blipFill>
        <p:spPr>
          <a:xfrm xmlns:a="http://schemas.openxmlformats.org/drawingml/2006/main">
            <a:off x="16649700" y="13856231"/>
            <a:ext cx="4895850" cy="5053538"/>
          </a:xfrm>
          <a:prstGeom xmlns:a="http://schemas.openxmlformats.org/drawingml/2006/main" prst="rect">
            <a:avLst/>
          </a:prstGeom>
        </p:spPr>
      </p:pic>
      <p:pic>
        <p:nvPicPr>
          <p:cNvPr id="166" name="">
            <a:extLst xmlns:a="http://schemas.openxmlformats.org/drawingml/2006/main">
              <a:ext uri="{FF2B5EF4-FFF2-40B4-BE49-F238E27FC236}">
                <a16:creationId xmlns:a16="http://schemas.microsoft.com/office/drawing/2014/main" id="{2ABBC8CB-DC85-4C64-9881-979E1135E430}"/>
              </a:ext>
            </a:extLst>
          </p:cNvPr>
          <p:cNvPicPr>
            <a:picLocks xmlns:a="http://schemas.openxmlformats.org/drawingml/2006/main" noChangeAspect="1"/>
          </p:cNvPicPr>
          <p:nvPr/>
        </p:nvPicPr>
        <p:blipFill>
          <a:blip xmlns:r="http://schemas.openxmlformats.org/officeDocument/2006/relationships" xmlns:a="http://schemas.openxmlformats.org/drawingml/2006/main" r:embed="Rba582007942b4c69"/>
          <a:stretch xmlns:a="http://schemas.openxmlformats.org/drawingml/2006/main"/>
        </p:blipFill>
        <p:spPr>
          <a:xfrm xmlns:a="http://schemas.openxmlformats.org/drawingml/2006/main">
            <a:off x="12302665" y="19240500"/>
            <a:ext cx="8313069" cy="1047750"/>
          </a:xfrm>
          <a:prstGeom xmlns:a="http://schemas.openxmlformats.org/drawingml/2006/main" prst="rect">
            <a:avLst/>
          </a:prstGeom>
        </p:spPr>
      </p:pic>
      <p:pic>
        <p:nvPicPr>
          <p:cNvPr id="167" name="">
            <a:extLst xmlns:a="http://schemas.openxmlformats.org/drawingml/2006/main">
              <a:ext uri="{FF2B5EF4-FFF2-40B4-BE49-F238E27FC236}">
                <a16:creationId xmlns:a16="http://schemas.microsoft.com/office/drawing/2014/main" id="{94B91EE3-6CE0-4C6F-A366-884BCE5029BD}"/>
              </a:ext>
            </a:extLst>
          </p:cNvPr>
          <p:cNvPicPr>
            <a:picLocks xmlns:a="http://schemas.openxmlformats.org/drawingml/2006/main" noChangeAspect="1"/>
          </p:cNvPicPr>
          <p:nvPr/>
        </p:nvPicPr>
        <p:blipFill>
          <a:blip xmlns:r="http://schemas.openxmlformats.org/officeDocument/2006/relationships" xmlns:a="http://schemas.openxmlformats.org/drawingml/2006/main" r:embed="R499cc5d96da94c7e"/>
          <a:stretch xmlns:a="http://schemas.openxmlformats.org/drawingml/2006/main"/>
        </p:blipFill>
        <p:spPr>
          <a:xfrm xmlns:a="http://schemas.openxmlformats.org/drawingml/2006/main">
            <a:off x="22628469" y="13096875"/>
            <a:ext cx="9073662" cy="4572000"/>
          </a:xfrm>
          <a:prstGeom xmlns:a="http://schemas.openxmlformats.org/drawingml/2006/main" prst="rect">
            <a:avLst/>
          </a:prstGeom>
        </p:spPr>
      </p:pic>
      <p:pic>
        <p:nvPicPr>
          <p:cNvPr id="168" name="">
            <a:extLst xmlns:a="http://schemas.openxmlformats.org/drawingml/2006/main">
              <a:ext uri="{FF2B5EF4-FFF2-40B4-BE49-F238E27FC236}">
                <a16:creationId xmlns:a16="http://schemas.microsoft.com/office/drawing/2014/main" id="{1DB2A0A7-A12E-494D-BADB-EFBDFDD019FC}"/>
              </a:ext>
            </a:extLst>
          </p:cNvPr>
          <p:cNvPicPr>
            <a:picLocks xmlns:a="http://schemas.openxmlformats.org/drawingml/2006/main" noChangeAspect="1"/>
          </p:cNvPicPr>
          <p:nvPr/>
        </p:nvPicPr>
        <p:blipFill>
          <a:blip xmlns:r="http://schemas.openxmlformats.org/officeDocument/2006/relationships" xmlns:a="http://schemas.openxmlformats.org/drawingml/2006/main" r:embed="Rd07233ad1532423c"/>
          <a:stretch xmlns:a="http://schemas.openxmlformats.org/drawingml/2006/main"/>
        </p:blipFill>
        <p:spPr>
          <a:xfrm xmlns:a="http://schemas.openxmlformats.org/drawingml/2006/main">
            <a:off x="22291078" y="18764250"/>
            <a:ext cx="9748444" cy="2667000"/>
          </a:xfrm>
          <a:prstGeom xmlns:a="http://schemas.openxmlformats.org/drawingml/2006/main" prst="rect">
            <a:avLst/>
          </a:prstGeom>
        </p:spPr>
      </p:pic>
    </p:spTree>
    <p:extLst>
      <p:ext uri="{BB962C8B-B14F-4D97-AF65-F5344CB8AC3E}">
        <p14:creationId xmlns:p14="http://schemas.microsoft.com/office/powerpoint/2010/main" val="2016994260"/>
      </p:ext>
    </p:extLst>
  </p:cSl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2026-10-11T06:35:58.4700000Z</dcterms:created>
  <dcterms:modified xsi:type="dcterms:W3CDTF">2026-10-11T06:35:58.4700000Z</dcterms:modified>
</coreProperties>
</file>